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notesSlides/notesSlide4.xml" ContentType="application/vnd.openxmlformats-officedocument.presentationml.notesSlide+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34"/>
  </p:notesMasterIdLst>
  <p:handoutMasterIdLst>
    <p:handoutMasterId r:id="rId35"/>
  </p:handoutMasterIdLst>
  <p:sldIdLst>
    <p:sldId id="258" r:id="rId2"/>
    <p:sldId id="392" r:id="rId3"/>
    <p:sldId id="393" r:id="rId4"/>
    <p:sldId id="394" r:id="rId5"/>
    <p:sldId id="395" r:id="rId6"/>
    <p:sldId id="396" r:id="rId7"/>
    <p:sldId id="418" r:id="rId8"/>
    <p:sldId id="398" r:id="rId9"/>
    <p:sldId id="419" r:id="rId10"/>
    <p:sldId id="420" r:id="rId11"/>
    <p:sldId id="421" r:id="rId12"/>
    <p:sldId id="423" r:id="rId13"/>
    <p:sldId id="424" r:id="rId14"/>
    <p:sldId id="400" r:id="rId15"/>
    <p:sldId id="401" r:id="rId16"/>
    <p:sldId id="402" r:id="rId17"/>
    <p:sldId id="428" r:id="rId18"/>
    <p:sldId id="403" r:id="rId19"/>
    <p:sldId id="425" r:id="rId20"/>
    <p:sldId id="426" r:id="rId21"/>
    <p:sldId id="422" r:id="rId22"/>
    <p:sldId id="429" r:id="rId23"/>
    <p:sldId id="404" r:id="rId24"/>
    <p:sldId id="405" r:id="rId25"/>
    <p:sldId id="406" r:id="rId26"/>
    <p:sldId id="427" r:id="rId27"/>
    <p:sldId id="408" r:id="rId28"/>
    <p:sldId id="409" r:id="rId29"/>
    <p:sldId id="410" r:id="rId30"/>
    <p:sldId id="411" r:id="rId31"/>
    <p:sldId id="412" r:id="rId32"/>
    <p:sldId id="413" r:id="rId33"/>
  </p:sldIdLst>
  <p:sldSz cx="9144000" cy="6858000" type="screen4x3"/>
  <p:notesSz cx="7010400" cy="9296400"/>
  <p:defaultTextStyle>
    <a:defPPr>
      <a:defRPr lang="en-US"/>
    </a:defPPr>
    <a:lvl1pPr algn="l" rtl="0" eaLnBrk="0" fontAlgn="base" hangingPunct="0">
      <a:spcBef>
        <a:spcPct val="0"/>
      </a:spcBef>
      <a:spcAft>
        <a:spcPct val="0"/>
      </a:spcAft>
      <a:defRPr sz="2400" kern="1200">
        <a:solidFill>
          <a:schemeClr val="tx1"/>
        </a:solidFill>
        <a:latin typeface="Times" pitchFamily="-2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2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2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2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28" charset="0"/>
        <a:ea typeface="+mn-ea"/>
        <a:cs typeface="+mn-cs"/>
      </a:defRPr>
    </a:lvl5pPr>
    <a:lvl6pPr marL="2286000" algn="l" defTabSz="457200" rtl="0" eaLnBrk="1" latinLnBrk="0" hangingPunct="1">
      <a:defRPr sz="2400" kern="1200">
        <a:solidFill>
          <a:schemeClr val="tx1"/>
        </a:solidFill>
        <a:latin typeface="Times" pitchFamily="-28" charset="0"/>
        <a:ea typeface="+mn-ea"/>
        <a:cs typeface="+mn-cs"/>
      </a:defRPr>
    </a:lvl6pPr>
    <a:lvl7pPr marL="2743200" algn="l" defTabSz="457200" rtl="0" eaLnBrk="1" latinLnBrk="0" hangingPunct="1">
      <a:defRPr sz="2400" kern="1200">
        <a:solidFill>
          <a:schemeClr val="tx1"/>
        </a:solidFill>
        <a:latin typeface="Times" pitchFamily="-28" charset="0"/>
        <a:ea typeface="+mn-ea"/>
        <a:cs typeface="+mn-cs"/>
      </a:defRPr>
    </a:lvl7pPr>
    <a:lvl8pPr marL="3200400" algn="l" defTabSz="457200" rtl="0" eaLnBrk="1" latinLnBrk="0" hangingPunct="1">
      <a:defRPr sz="2400" kern="1200">
        <a:solidFill>
          <a:schemeClr val="tx1"/>
        </a:solidFill>
        <a:latin typeface="Times" pitchFamily="-28" charset="0"/>
        <a:ea typeface="+mn-ea"/>
        <a:cs typeface="+mn-cs"/>
      </a:defRPr>
    </a:lvl8pPr>
    <a:lvl9pPr marL="3657600" algn="l" defTabSz="457200" rtl="0" eaLnBrk="1" latinLnBrk="0" hangingPunct="1">
      <a:defRPr sz="2400" kern="1200">
        <a:solidFill>
          <a:schemeClr val="tx1"/>
        </a:solidFill>
        <a:latin typeface="Times" pitchFamily="-2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1344">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Xiaoguang" initials="X" lastIdx="1" clrIdx="0"/>
  <p:cmAuthor id="1" name="Xiaoguang Liu" initials="XL" lastIdx="1" clrIdx="1">
    <p:extLst>
      <p:ext uri="{19B8F6BF-5375-455C-9EA6-DF929625EA0E}">
        <p15:presenceInfo xmlns:p15="http://schemas.microsoft.com/office/powerpoint/2012/main" userId="Xiaoguang Liu" providerId="None"/>
      </p:ext>
    </p:extLst>
  </p:cmAuthor>
  <p:cmAuthor id="2" name="Xiaoguang Liu" initials="XL [2]" lastIdx="5" clrIdx="2">
    <p:extLst>
      <p:ext uri="{19B8F6BF-5375-455C-9EA6-DF929625EA0E}">
        <p15:presenceInfo xmlns:p15="http://schemas.microsoft.com/office/powerpoint/2012/main" userId="38ca93d2050687e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292929"/>
    <a:srgbClr val="4D4D4D"/>
    <a:srgbClr val="FFFFFF"/>
    <a:srgbClr val="FF9999"/>
    <a:srgbClr val="FF0000"/>
    <a:srgbClr val="FF5050"/>
    <a:srgbClr val="FFFFCC"/>
    <a:srgbClr val="777777"/>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89695" autoAdjust="0"/>
  </p:normalViewPr>
  <p:slideViewPr>
    <p:cSldViewPr snapToGrid="0" snapToObjects="1">
      <p:cViewPr varScale="1">
        <p:scale>
          <a:sx n="116" d="100"/>
          <a:sy n="116" d="100"/>
        </p:scale>
        <p:origin x="798" y="108"/>
      </p:cViewPr>
      <p:guideLst>
        <p:guide orient="horz" pos="2160"/>
        <p:guide pos="1344"/>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96" d="100"/>
          <a:sy n="96" d="100"/>
        </p:scale>
        <p:origin x="-3516" y="-102"/>
      </p:cViewPr>
      <p:guideLst>
        <p:guide orient="horz" pos="2928"/>
        <p:guide pos="2208"/>
      </p:guideLst>
    </p:cSldViewPr>
  </p:notesViewPr>
  <p:gridSpacing cx="45720" cy="4572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5-11-13T23:25:06.788" idx="5">
    <p:pos x="10" y="10"/>
    <p:text>a better illustration on the field lines inside a horn antenna</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5-11-13T23:23:39.911" idx="2">
    <p:pos x="10" y="10"/>
    <p:text>add more discussion on the field distribution; need better illustrations</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15-11-13T23:24:02.049" idx="3">
    <p:pos x="10" y="10"/>
    <p:text>needs a bit more math and better illustration to show the difference between the normal and oblique directions</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15-11-13T23:24:47.252" idx="4">
    <p:pos x="10" y="10"/>
    <p:text>one more example on military phased array radar system</p:text>
    <p:extLst>
      <p:ext uri="{C676402C-5697-4E1C-873F-D02D1690AC5C}">
        <p15:threadingInfo xmlns:p15="http://schemas.microsoft.com/office/powerpoint/2012/main" timeZoneBias="48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7154" name="Rectangle 2"/>
          <p:cNvSpPr>
            <a:spLocks noGrp="1" noChangeArrowheads="1"/>
          </p:cNvSpPr>
          <p:nvPr>
            <p:ph type="hdr" sz="quarter"/>
          </p:nvPr>
        </p:nvSpPr>
        <p:spPr bwMode="auto">
          <a:xfrm>
            <a:off x="0" y="0"/>
            <a:ext cx="3053532" cy="457825"/>
          </a:xfrm>
          <a:prstGeom prst="rect">
            <a:avLst/>
          </a:prstGeom>
          <a:noFill/>
          <a:ln w="9525">
            <a:noFill/>
            <a:miter lim="800000"/>
            <a:headEnd/>
            <a:tailEnd/>
          </a:ln>
          <a:effectLst/>
        </p:spPr>
        <p:txBody>
          <a:bodyPr vert="horz" wrap="square" lIns="91577" tIns="45789" rIns="91577" bIns="45789" numCol="1" anchor="t" anchorCtr="0" compatLnSpc="1">
            <a:prstTxWarp prst="textNoShape">
              <a:avLst/>
            </a:prstTxWarp>
          </a:bodyPr>
          <a:lstStyle>
            <a:lvl1pPr>
              <a:defRPr sz="1200"/>
            </a:lvl1pPr>
          </a:lstStyle>
          <a:p>
            <a:endParaRPr lang="en-US"/>
          </a:p>
        </p:txBody>
      </p:sp>
      <p:sp>
        <p:nvSpPr>
          <p:cNvPr id="177155" name="Rectangle 3"/>
          <p:cNvSpPr>
            <a:spLocks noGrp="1" noChangeArrowheads="1"/>
          </p:cNvSpPr>
          <p:nvPr>
            <p:ph type="dt" sz="quarter" idx="1"/>
          </p:nvPr>
        </p:nvSpPr>
        <p:spPr bwMode="auto">
          <a:xfrm>
            <a:off x="3969591" y="0"/>
            <a:ext cx="3053532" cy="457825"/>
          </a:xfrm>
          <a:prstGeom prst="rect">
            <a:avLst/>
          </a:prstGeom>
          <a:noFill/>
          <a:ln w="9525">
            <a:noFill/>
            <a:miter lim="800000"/>
            <a:headEnd/>
            <a:tailEnd/>
          </a:ln>
          <a:effectLst/>
        </p:spPr>
        <p:txBody>
          <a:bodyPr vert="horz" wrap="square" lIns="91577" tIns="45789" rIns="91577" bIns="45789" numCol="1" anchor="t" anchorCtr="0" compatLnSpc="1">
            <a:prstTxWarp prst="textNoShape">
              <a:avLst/>
            </a:prstTxWarp>
          </a:bodyPr>
          <a:lstStyle>
            <a:lvl1pPr algn="r">
              <a:defRPr sz="1200"/>
            </a:lvl1pPr>
          </a:lstStyle>
          <a:p>
            <a:fld id="{F33530C9-BF13-40EE-A1EC-EBBB0134EBBA}" type="datetime1">
              <a:rPr lang="en-US"/>
              <a:pPr/>
              <a:t>11/13/2015</a:t>
            </a:fld>
            <a:endParaRPr lang="en-US"/>
          </a:p>
        </p:txBody>
      </p:sp>
      <p:sp>
        <p:nvSpPr>
          <p:cNvPr id="177156" name="Rectangle 4"/>
          <p:cNvSpPr>
            <a:spLocks noGrp="1" noChangeArrowheads="1"/>
          </p:cNvSpPr>
          <p:nvPr>
            <p:ph type="ftr" sz="quarter" idx="2"/>
          </p:nvPr>
        </p:nvSpPr>
        <p:spPr bwMode="auto">
          <a:xfrm>
            <a:off x="0" y="8851292"/>
            <a:ext cx="3053532" cy="457825"/>
          </a:xfrm>
          <a:prstGeom prst="rect">
            <a:avLst/>
          </a:prstGeom>
          <a:noFill/>
          <a:ln w="9525">
            <a:noFill/>
            <a:miter lim="800000"/>
            <a:headEnd/>
            <a:tailEnd/>
          </a:ln>
          <a:effectLst/>
        </p:spPr>
        <p:txBody>
          <a:bodyPr vert="horz" wrap="square" lIns="91577" tIns="45789" rIns="91577" bIns="45789" numCol="1" anchor="b" anchorCtr="0" compatLnSpc="1">
            <a:prstTxWarp prst="textNoShape">
              <a:avLst/>
            </a:prstTxWarp>
          </a:bodyPr>
          <a:lstStyle>
            <a:lvl1pPr>
              <a:defRPr sz="1200"/>
            </a:lvl1pPr>
          </a:lstStyle>
          <a:p>
            <a:endParaRPr lang="en-US"/>
          </a:p>
        </p:txBody>
      </p:sp>
      <p:sp>
        <p:nvSpPr>
          <p:cNvPr id="177157" name="Rectangle 5"/>
          <p:cNvSpPr>
            <a:spLocks noGrp="1" noChangeArrowheads="1"/>
          </p:cNvSpPr>
          <p:nvPr>
            <p:ph type="sldNum" sz="quarter" idx="3"/>
          </p:nvPr>
        </p:nvSpPr>
        <p:spPr bwMode="auto">
          <a:xfrm>
            <a:off x="3969591" y="8851292"/>
            <a:ext cx="3053532" cy="457825"/>
          </a:xfrm>
          <a:prstGeom prst="rect">
            <a:avLst/>
          </a:prstGeom>
          <a:noFill/>
          <a:ln w="9525">
            <a:noFill/>
            <a:miter lim="800000"/>
            <a:headEnd/>
            <a:tailEnd/>
          </a:ln>
          <a:effectLst/>
        </p:spPr>
        <p:txBody>
          <a:bodyPr vert="horz" wrap="square" lIns="91577" tIns="45789" rIns="91577" bIns="45789" numCol="1" anchor="b" anchorCtr="0" compatLnSpc="1">
            <a:prstTxWarp prst="textNoShape">
              <a:avLst/>
            </a:prstTxWarp>
          </a:bodyPr>
          <a:lstStyle>
            <a:lvl1pPr algn="r">
              <a:defRPr sz="1200"/>
            </a:lvl1pPr>
          </a:lstStyle>
          <a:p>
            <a:fld id="{8773B9CC-05C5-43A0-B8BB-C3B1453C3799}" type="slidenum">
              <a:rPr lang="en-US"/>
              <a:pPr/>
              <a:t>‹#›</a:t>
            </a:fld>
            <a:endParaRPr lang="en-US"/>
          </a:p>
        </p:txBody>
      </p:sp>
    </p:spTree>
    <p:extLst>
      <p:ext uri="{BB962C8B-B14F-4D97-AF65-F5344CB8AC3E}">
        <p14:creationId xmlns:p14="http://schemas.microsoft.com/office/powerpoint/2010/main" val="37055934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053532" cy="457825"/>
          </a:xfrm>
          <a:prstGeom prst="rect">
            <a:avLst/>
          </a:prstGeom>
          <a:noFill/>
          <a:ln w="9525">
            <a:noFill/>
            <a:miter lim="800000"/>
            <a:headEnd/>
            <a:tailEnd/>
          </a:ln>
          <a:effectLst/>
        </p:spPr>
        <p:txBody>
          <a:bodyPr vert="horz" wrap="square" lIns="91577" tIns="45789" rIns="91577" bIns="45789" numCol="1" anchor="t" anchorCtr="0" compatLnSpc="1">
            <a:prstTxWarp prst="textNoShape">
              <a:avLst/>
            </a:prstTxWarp>
          </a:bodyPr>
          <a:lstStyle>
            <a:lvl1pPr>
              <a:defRPr sz="1200"/>
            </a:lvl1pPr>
          </a:lstStyle>
          <a:p>
            <a:endParaRPr lang="en-US"/>
          </a:p>
        </p:txBody>
      </p:sp>
      <p:sp>
        <p:nvSpPr>
          <p:cNvPr id="8195" name="Rectangle 3"/>
          <p:cNvSpPr>
            <a:spLocks noGrp="1" noChangeArrowheads="1"/>
          </p:cNvSpPr>
          <p:nvPr>
            <p:ph type="dt" idx="1"/>
          </p:nvPr>
        </p:nvSpPr>
        <p:spPr bwMode="auto">
          <a:xfrm>
            <a:off x="3969591" y="0"/>
            <a:ext cx="3053532" cy="457825"/>
          </a:xfrm>
          <a:prstGeom prst="rect">
            <a:avLst/>
          </a:prstGeom>
          <a:noFill/>
          <a:ln w="9525">
            <a:noFill/>
            <a:miter lim="800000"/>
            <a:headEnd/>
            <a:tailEnd/>
          </a:ln>
          <a:effectLst/>
        </p:spPr>
        <p:txBody>
          <a:bodyPr vert="horz" wrap="square" lIns="91577" tIns="45789" rIns="91577" bIns="45789" numCol="1" anchor="t" anchorCtr="0" compatLnSpc="1">
            <a:prstTxWarp prst="textNoShape">
              <a:avLst/>
            </a:prstTxWarp>
          </a:bodyPr>
          <a:lstStyle>
            <a:lvl1pPr algn="r">
              <a:defRPr sz="1200"/>
            </a:lvl1pPr>
          </a:lstStyle>
          <a:p>
            <a:fld id="{7DD20F8F-B3A0-465C-A2C5-4272F8BE0711}" type="datetime1">
              <a:rPr lang="en-US"/>
              <a:pPr/>
              <a:t>11/13/2015</a:t>
            </a:fld>
            <a:endParaRPr lang="en-US"/>
          </a:p>
        </p:txBody>
      </p:sp>
      <p:sp>
        <p:nvSpPr>
          <p:cNvPr id="3076" name="Rectangle 4"/>
          <p:cNvSpPr>
            <a:spLocks noGrp="1" noRot="1" noChangeAspect="1" noChangeArrowheads="1" noTextEdit="1"/>
          </p:cNvSpPr>
          <p:nvPr>
            <p:ph type="sldImg" idx="2"/>
          </p:nvPr>
        </p:nvSpPr>
        <p:spPr bwMode="auto">
          <a:xfrm>
            <a:off x="1171575" y="687388"/>
            <a:ext cx="4679950" cy="3509962"/>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916060" y="4425646"/>
            <a:ext cx="5191004" cy="4196733"/>
          </a:xfrm>
          <a:prstGeom prst="rect">
            <a:avLst/>
          </a:prstGeom>
          <a:noFill/>
          <a:ln w="9525">
            <a:noFill/>
            <a:miter lim="800000"/>
            <a:headEnd/>
            <a:tailEnd/>
          </a:ln>
          <a:effectLst/>
        </p:spPr>
        <p:txBody>
          <a:bodyPr vert="horz" wrap="square" lIns="91577" tIns="45789" rIns="91577" bIns="4578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198" name="Rectangle 6"/>
          <p:cNvSpPr>
            <a:spLocks noGrp="1" noChangeArrowheads="1"/>
          </p:cNvSpPr>
          <p:nvPr>
            <p:ph type="ftr" sz="quarter" idx="4"/>
          </p:nvPr>
        </p:nvSpPr>
        <p:spPr bwMode="auto">
          <a:xfrm>
            <a:off x="0" y="8851292"/>
            <a:ext cx="3053532" cy="457825"/>
          </a:xfrm>
          <a:prstGeom prst="rect">
            <a:avLst/>
          </a:prstGeom>
          <a:noFill/>
          <a:ln w="9525">
            <a:noFill/>
            <a:miter lim="800000"/>
            <a:headEnd/>
            <a:tailEnd/>
          </a:ln>
          <a:effectLst/>
        </p:spPr>
        <p:txBody>
          <a:bodyPr vert="horz" wrap="square" lIns="91577" tIns="45789" rIns="91577" bIns="45789" numCol="1" anchor="b" anchorCtr="0" compatLnSpc="1">
            <a:prstTxWarp prst="textNoShape">
              <a:avLst/>
            </a:prstTxWarp>
          </a:bodyPr>
          <a:lstStyle>
            <a:lvl1pPr>
              <a:defRPr sz="1200"/>
            </a:lvl1pPr>
          </a:lstStyle>
          <a:p>
            <a:endParaRPr lang="en-US"/>
          </a:p>
        </p:txBody>
      </p:sp>
      <p:sp>
        <p:nvSpPr>
          <p:cNvPr id="8199" name="Rectangle 7"/>
          <p:cNvSpPr>
            <a:spLocks noGrp="1" noChangeArrowheads="1"/>
          </p:cNvSpPr>
          <p:nvPr>
            <p:ph type="sldNum" sz="quarter" idx="5"/>
          </p:nvPr>
        </p:nvSpPr>
        <p:spPr bwMode="auto">
          <a:xfrm>
            <a:off x="3969591" y="8851292"/>
            <a:ext cx="3053532" cy="457825"/>
          </a:xfrm>
          <a:prstGeom prst="rect">
            <a:avLst/>
          </a:prstGeom>
          <a:noFill/>
          <a:ln w="9525">
            <a:noFill/>
            <a:miter lim="800000"/>
            <a:headEnd/>
            <a:tailEnd/>
          </a:ln>
          <a:effectLst/>
        </p:spPr>
        <p:txBody>
          <a:bodyPr vert="horz" wrap="square" lIns="91577" tIns="45789" rIns="91577" bIns="45789" numCol="1" anchor="b" anchorCtr="0" compatLnSpc="1">
            <a:prstTxWarp prst="textNoShape">
              <a:avLst/>
            </a:prstTxWarp>
          </a:bodyPr>
          <a:lstStyle>
            <a:lvl1pPr algn="r">
              <a:defRPr sz="1200"/>
            </a:lvl1pPr>
          </a:lstStyle>
          <a:p>
            <a:fld id="{CFF31767-D1A3-4648-B372-2E096E58CC1D}" type="slidenum">
              <a:rPr lang="en-US"/>
              <a:pPr/>
              <a:t>‹#›</a:t>
            </a:fld>
            <a:endParaRPr lang="en-US"/>
          </a:p>
        </p:txBody>
      </p:sp>
    </p:spTree>
    <p:extLst>
      <p:ext uri="{BB962C8B-B14F-4D97-AF65-F5344CB8AC3E}">
        <p14:creationId xmlns:p14="http://schemas.microsoft.com/office/powerpoint/2010/main" val="258962144"/>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Times" pitchFamily="1" charset="0"/>
        <a:ea typeface="+mn-ea"/>
        <a:cs typeface="+mn-cs"/>
      </a:defRPr>
    </a:lvl1pPr>
    <a:lvl2pPr marL="457200" algn="l" rtl="0" eaLnBrk="0" fontAlgn="base" hangingPunct="0">
      <a:spcBef>
        <a:spcPct val="30000"/>
      </a:spcBef>
      <a:spcAft>
        <a:spcPct val="0"/>
      </a:spcAft>
      <a:defRPr sz="1200" kern="1200">
        <a:solidFill>
          <a:schemeClr val="tx1"/>
        </a:solidFill>
        <a:latin typeface="Times" pitchFamily="1" charset="0"/>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Times" pitchFamily="1" charset="0"/>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Times" pitchFamily="1" charset="0"/>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Times" pitchFamily="1" charset="0"/>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fld id="{7DD20F8F-B3A0-465C-A2C5-4272F8BE0711}" type="datetime1">
              <a:rPr lang="en-US" smtClean="0"/>
              <a:pPr/>
              <a:t>11/13/2015</a:t>
            </a:fld>
            <a:endParaRPr lang="en-US"/>
          </a:p>
        </p:txBody>
      </p:sp>
      <p:sp>
        <p:nvSpPr>
          <p:cNvPr id="5" name="Slide Number Placeholder 4"/>
          <p:cNvSpPr>
            <a:spLocks noGrp="1"/>
          </p:cNvSpPr>
          <p:nvPr>
            <p:ph type="sldNum" sz="quarter" idx="11"/>
          </p:nvPr>
        </p:nvSpPr>
        <p:spPr/>
        <p:txBody>
          <a:bodyPr/>
          <a:lstStyle/>
          <a:p>
            <a:fld id="{CFF31767-D1A3-4648-B372-2E096E58CC1D}" type="slidenum">
              <a:rPr lang="en-US" smtClean="0"/>
              <a:pPr/>
              <a:t>1</a:t>
            </a:fld>
            <a:endParaRPr lang="en-US"/>
          </a:p>
        </p:txBody>
      </p:sp>
    </p:spTree>
    <p:extLst>
      <p:ext uri="{BB962C8B-B14F-4D97-AF65-F5344CB8AC3E}">
        <p14:creationId xmlns:p14="http://schemas.microsoft.com/office/powerpoint/2010/main" val="3143423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dirty="0" smtClean="0"/>
              <a:t>Can also be viewed as an impedance transformer between the system impedance </a:t>
            </a:r>
            <a:r>
              <a:rPr lang="en-US" sz="1200" i="1" dirty="0" smtClean="0"/>
              <a:t>Z</a:t>
            </a:r>
            <a:r>
              <a:rPr lang="en-US" sz="1200" i="1" baseline="-25000" dirty="0" smtClean="0"/>
              <a:t>0</a:t>
            </a:r>
            <a:r>
              <a:rPr lang="en-US" sz="1200" dirty="0" smtClean="0"/>
              <a:t> (50 </a:t>
            </a:r>
            <a:r>
              <a:rPr lang="el-GR" sz="1200" dirty="0" smtClean="0"/>
              <a:t>Ω</a:t>
            </a:r>
            <a:r>
              <a:rPr lang="en-US" sz="1200" dirty="0" smtClean="0"/>
              <a:t>) and the medium impedance (377 </a:t>
            </a:r>
            <a:r>
              <a:rPr lang="el-GR" sz="1200" dirty="0" smtClean="0"/>
              <a:t>Ω</a:t>
            </a:r>
            <a:r>
              <a:rPr lang="en-US" sz="1200" dirty="0" smtClean="0"/>
              <a:t> for free space).</a:t>
            </a:r>
            <a:endParaRPr lang="en-US" sz="1200" dirty="0"/>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dirty="0" smtClean="0"/>
              <a:t>http://simpleicon.com/antenna-2.html</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dirty="0" smtClean="0">
                <a:solidFill>
                  <a:srgbClr val="FF0000"/>
                </a:solidFill>
              </a:rPr>
              <a:t>Use an</a:t>
            </a:r>
            <a:r>
              <a:rPr lang="en-US" sz="1200" baseline="0" dirty="0" smtClean="0">
                <a:solidFill>
                  <a:srgbClr val="FF0000"/>
                </a:solidFill>
              </a:rPr>
              <a:t> HFSS simulation animation	</a:t>
            </a:r>
            <a:endParaRPr lang="en-US" sz="1200" dirty="0" smtClean="0">
              <a:solidFill>
                <a:srgbClr val="FF0000"/>
              </a:solidFill>
            </a:endParaRP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sz="1200" dirty="0" smtClean="0"/>
          </a:p>
        </p:txBody>
      </p:sp>
      <p:sp>
        <p:nvSpPr>
          <p:cNvPr id="4" name="Date Placeholder 3"/>
          <p:cNvSpPr>
            <a:spLocks noGrp="1"/>
          </p:cNvSpPr>
          <p:nvPr>
            <p:ph type="dt" idx="10"/>
          </p:nvPr>
        </p:nvSpPr>
        <p:spPr/>
        <p:txBody>
          <a:bodyPr/>
          <a:lstStyle/>
          <a:p>
            <a:fld id="{7DD20F8F-B3A0-465C-A2C5-4272F8BE0711}" type="datetime1">
              <a:rPr lang="en-US" smtClean="0"/>
              <a:pPr/>
              <a:t>11/13/2015</a:t>
            </a:fld>
            <a:endParaRPr lang="en-US" dirty="0"/>
          </a:p>
        </p:txBody>
      </p:sp>
      <p:sp>
        <p:nvSpPr>
          <p:cNvPr id="5" name="Slide Number Placeholder 4"/>
          <p:cNvSpPr>
            <a:spLocks noGrp="1"/>
          </p:cNvSpPr>
          <p:nvPr>
            <p:ph type="sldNum" sz="quarter" idx="11"/>
          </p:nvPr>
        </p:nvSpPr>
        <p:spPr/>
        <p:txBody>
          <a:bodyPr/>
          <a:lstStyle/>
          <a:p>
            <a:fld id="{CFF31767-D1A3-4648-B372-2E096E58CC1D}" type="slidenum">
              <a:rPr lang="en-US" smtClean="0"/>
              <a:pPr/>
              <a:t>2</a:t>
            </a:fld>
            <a:endParaRPr lang="en-US" dirty="0"/>
          </a:p>
        </p:txBody>
      </p:sp>
    </p:spTree>
    <p:extLst>
      <p:ext uri="{BB962C8B-B14F-4D97-AF65-F5344CB8AC3E}">
        <p14:creationId xmlns:p14="http://schemas.microsoft.com/office/powerpoint/2010/main" val="763124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It can be proven that a linear polarized antenna can not have an isotropic pattern; further refer to the hairy ball theorem</a:t>
            </a:r>
          </a:p>
          <a:p>
            <a:pPr marL="628650" lvl="1" indent="-171450">
              <a:buFont typeface="Arial" panose="020B0604020202020204" pitchFamily="34" charset="0"/>
              <a:buChar char="•"/>
            </a:pPr>
            <a:r>
              <a:rPr lang="en-US" dirty="0" smtClean="0"/>
              <a:t>http://arxiv.org/pdf/physics/0312023.pdf</a:t>
            </a:r>
          </a:p>
          <a:p>
            <a:pPr marL="628650" lvl="1" indent="-171450">
              <a:buFont typeface="Arial" panose="020B0604020202020204" pitchFamily="34" charset="0"/>
              <a:buChar char="•"/>
            </a:pPr>
            <a:r>
              <a:rPr lang="en-US" dirty="0" smtClean="0"/>
              <a:t>http://en.wikipedia.org/wiki/Isotropic_radiator</a:t>
            </a:r>
          </a:p>
          <a:p>
            <a:endParaRPr lang="en-US" dirty="0"/>
          </a:p>
        </p:txBody>
      </p:sp>
      <p:sp>
        <p:nvSpPr>
          <p:cNvPr id="4" name="Date Placeholder 3"/>
          <p:cNvSpPr>
            <a:spLocks noGrp="1"/>
          </p:cNvSpPr>
          <p:nvPr>
            <p:ph type="dt" idx="10"/>
          </p:nvPr>
        </p:nvSpPr>
        <p:spPr/>
        <p:txBody>
          <a:bodyPr/>
          <a:lstStyle/>
          <a:p>
            <a:fld id="{7DD20F8F-B3A0-465C-A2C5-4272F8BE0711}" type="datetime1">
              <a:rPr lang="en-US" smtClean="0"/>
              <a:pPr/>
              <a:t>11/13/2015</a:t>
            </a:fld>
            <a:endParaRPr lang="en-US" dirty="0"/>
          </a:p>
        </p:txBody>
      </p:sp>
      <p:sp>
        <p:nvSpPr>
          <p:cNvPr id="5" name="Slide Number Placeholder 4"/>
          <p:cNvSpPr>
            <a:spLocks noGrp="1"/>
          </p:cNvSpPr>
          <p:nvPr>
            <p:ph type="sldNum" sz="quarter" idx="11"/>
          </p:nvPr>
        </p:nvSpPr>
        <p:spPr/>
        <p:txBody>
          <a:bodyPr/>
          <a:lstStyle/>
          <a:p>
            <a:fld id="{CFF31767-D1A3-4648-B372-2E096E58CC1D}" type="slidenum">
              <a:rPr lang="en-US" smtClean="0"/>
              <a:pPr/>
              <a:t>8</a:t>
            </a:fld>
            <a:endParaRPr lang="en-US" dirty="0"/>
          </a:p>
        </p:txBody>
      </p:sp>
    </p:spTree>
    <p:extLst>
      <p:ext uri="{BB962C8B-B14F-4D97-AF65-F5344CB8AC3E}">
        <p14:creationId xmlns:p14="http://schemas.microsoft.com/office/powerpoint/2010/main" val="3376844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1" i="0" u="none" strike="noStrike" kern="0" cap="none" spc="0" normalizeH="0" baseline="0" noProof="0" dirty="0" smtClean="0">
                <a:ln>
                  <a:noFill/>
                </a:ln>
                <a:solidFill>
                  <a:srgbClr val="002062"/>
                </a:solidFill>
                <a:effectLst/>
                <a:uLnTx/>
                <a:uFillTx/>
                <a:latin typeface="Times" pitchFamily="1" charset="0"/>
                <a:ea typeface="+mn-ea"/>
                <a:cs typeface="+mn-cs"/>
              </a:rPr>
              <a:t> The beam direction can be steered by changing the relative phase between elements in an array</a:t>
            </a:r>
            <a:endParaRPr kumimoji="0" lang="en-US" sz="1100" b="1" i="0" u="none" strike="noStrike" kern="0" cap="none" spc="0" normalizeH="0" baseline="0" noProof="0" dirty="0" smtClean="0">
              <a:ln>
                <a:noFill/>
              </a:ln>
              <a:solidFill>
                <a:srgbClr val="002062"/>
              </a:solidFill>
              <a:effectLst/>
              <a:uLnTx/>
              <a:uFillTx/>
              <a:latin typeface="Times" pitchFamily="1" charset="0"/>
              <a:ea typeface="+mn-ea"/>
              <a:cs typeface="+mn-cs"/>
            </a:endParaRPr>
          </a:p>
          <a:p>
            <a:endParaRPr lang="en-US" dirty="0"/>
          </a:p>
        </p:txBody>
      </p:sp>
      <p:sp>
        <p:nvSpPr>
          <p:cNvPr id="4" name="Date Placeholder 3"/>
          <p:cNvSpPr>
            <a:spLocks noGrp="1"/>
          </p:cNvSpPr>
          <p:nvPr>
            <p:ph type="dt" idx="10"/>
          </p:nvPr>
        </p:nvSpPr>
        <p:spPr/>
        <p:txBody>
          <a:bodyPr/>
          <a:lstStyle/>
          <a:p>
            <a:fld id="{7DD20F8F-B3A0-465C-A2C5-4272F8BE0711}" type="datetime1">
              <a:rPr lang="en-US" smtClean="0"/>
              <a:pPr/>
              <a:t>11/13/2015</a:t>
            </a:fld>
            <a:endParaRPr lang="en-US"/>
          </a:p>
        </p:txBody>
      </p:sp>
      <p:sp>
        <p:nvSpPr>
          <p:cNvPr id="5" name="Slide Number Placeholder 4"/>
          <p:cNvSpPr>
            <a:spLocks noGrp="1"/>
          </p:cNvSpPr>
          <p:nvPr>
            <p:ph type="sldNum" sz="quarter" idx="11"/>
          </p:nvPr>
        </p:nvSpPr>
        <p:spPr/>
        <p:txBody>
          <a:bodyPr/>
          <a:lstStyle/>
          <a:p>
            <a:fld id="{CFF31767-D1A3-4648-B372-2E096E58CC1D}" type="slidenum">
              <a:rPr lang="en-US" smtClean="0"/>
              <a:pPr/>
              <a:t>29</a:t>
            </a:fld>
            <a:endParaRPr lang="en-US"/>
          </a:p>
        </p:txBody>
      </p:sp>
    </p:spTree>
    <p:extLst>
      <p:ext uri="{BB962C8B-B14F-4D97-AF65-F5344CB8AC3E}">
        <p14:creationId xmlns:p14="http://schemas.microsoft.com/office/powerpoint/2010/main" val="196369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127" name="Rectangle 31"/>
          <p:cNvSpPr>
            <a:spLocks noGrp="1" noChangeArrowheads="1"/>
          </p:cNvSpPr>
          <p:nvPr>
            <p:ph type="ctrTitle"/>
          </p:nvPr>
        </p:nvSpPr>
        <p:spPr>
          <a:xfrm>
            <a:off x="1828800" y="3429000"/>
            <a:ext cx="7010400" cy="1143000"/>
          </a:xfrm>
        </p:spPr>
        <p:txBody>
          <a:bodyPr/>
          <a:lstStyle>
            <a:lvl1pPr>
              <a:defRPr/>
            </a:lvl1pPr>
          </a:lstStyle>
          <a:p>
            <a:r>
              <a:rPr lang="en-US" smtClean="0"/>
              <a:t>Click to edit Master title style</a:t>
            </a:r>
            <a:endParaRPr lang="en-US"/>
          </a:p>
        </p:txBody>
      </p:sp>
      <p:sp>
        <p:nvSpPr>
          <p:cNvPr id="4128" name="Rectangle 32"/>
          <p:cNvSpPr>
            <a:spLocks noGrp="1" noChangeArrowheads="1"/>
          </p:cNvSpPr>
          <p:nvPr>
            <p:ph type="subTitle" idx="1"/>
          </p:nvPr>
        </p:nvSpPr>
        <p:spPr>
          <a:xfrm>
            <a:off x="1828800" y="4724400"/>
            <a:ext cx="4419600" cy="1524000"/>
          </a:xfrm>
        </p:spPr>
        <p:txBody>
          <a:bodyPr/>
          <a:lstStyle>
            <a:lvl1pPr marL="0" indent="0">
              <a:buFontTx/>
              <a:buNone/>
              <a:defRPr sz="1600"/>
            </a:lvl1pPr>
          </a:lstStyle>
          <a:p>
            <a:r>
              <a:rPr lang="en-US" smtClean="0"/>
              <a:t>Click to edit Master subtitle style</a:t>
            </a:r>
            <a:endParaRPr lang="en-US"/>
          </a:p>
        </p:txBody>
      </p:sp>
      <p:sp>
        <p:nvSpPr>
          <p:cNvPr id="7" name="Picture Placeholder 6"/>
          <p:cNvSpPr>
            <a:spLocks noGrp="1"/>
          </p:cNvSpPr>
          <p:nvPr>
            <p:ph type="pic" sz="quarter" idx="10"/>
          </p:nvPr>
        </p:nvSpPr>
        <p:spPr>
          <a:xfrm>
            <a:off x="430213" y="1676400"/>
            <a:ext cx="1328737" cy="1330325"/>
          </a:xfrm>
        </p:spPr>
        <p:txBody>
          <a:bodyPr/>
          <a:lstStyle/>
          <a:p>
            <a:endParaRPr lang="en-US"/>
          </a:p>
        </p:txBody>
      </p:sp>
      <p:sp>
        <p:nvSpPr>
          <p:cNvPr id="8" name="Picture Placeholder 6"/>
          <p:cNvSpPr>
            <a:spLocks noGrp="1"/>
          </p:cNvSpPr>
          <p:nvPr>
            <p:ph type="pic" sz="quarter" idx="11"/>
          </p:nvPr>
        </p:nvSpPr>
        <p:spPr>
          <a:xfrm>
            <a:off x="1824096" y="1676400"/>
            <a:ext cx="1328737" cy="1330325"/>
          </a:xfrm>
        </p:spPr>
        <p:txBody>
          <a:bodyPr/>
          <a:lstStyle/>
          <a:p>
            <a:endParaRPr lang="en-US"/>
          </a:p>
        </p:txBody>
      </p:sp>
      <p:sp>
        <p:nvSpPr>
          <p:cNvPr id="9" name="Picture Placeholder 6"/>
          <p:cNvSpPr>
            <a:spLocks noGrp="1"/>
          </p:cNvSpPr>
          <p:nvPr>
            <p:ph type="pic" sz="quarter" idx="12"/>
          </p:nvPr>
        </p:nvSpPr>
        <p:spPr>
          <a:xfrm>
            <a:off x="3217979" y="1676400"/>
            <a:ext cx="1328737" cy="1330325"/>
          </a:xfrm>
        </p:spPr>
        <p:txBody>
          <a:bodyPr/>
          <a:lstStyle/>
          <a:p>
            <a:endParaRPr lang="en-US"/>
          </a:p>
        </p:txBody>
      </p:sp>
      <p:sp>
        <p:nvSpPr>
          <p:cNvPr id="10" name="Picture Placeholder 6"/>
          <p:cNvSpPr>
            <a:spLocks noGrp="1"/>
          </p:cNvSpPr>
          <p:nvPr>
            <p:ph type="pic" sz="quarter" idx="13"/>
          </p:nvPr>
        </p:nvSpPr>
        <p:spPr>
          <a:xfrm>
            <a:off x="4611862" y="1676400"/>
            <a:ext cx="1328737" cy="1330325"/>
          </a:xfrm>
        </p:spPr>
        <p:txBody>
          <a:bodyPr/>
          <a:lstStyle/>
          <a:p>
            <a:endParaRPr lang="en-US"/>
          </a:p>
        </p:txBody>
      </p:sp>
      <p:sp>
        <p:nvSpPr>
          <p:cNvPr id="11" name="Picture Placeholder 6"/>
          <p:cNvSpPr>
            <a:spLocks noGrp="1"/>
          </p:cNvSpPr>
          <p:nvPr>
            <p:ph type="pic" sz="quarter" idx="14"/>
          </p:nvPr>
        </p:nvSpPr>
        <p:spPr>
          <a:xfrm>
            <a:off x="6005745" y="1676400"/>
            <a:ext cx="1328737" cy="1330325"/>
          </a:xfrm>
        </p:spPr>
        <p:txBody>
          <a:bodyPr/>
          <a:lstStyle/>
          <a:p>
            <a:endParaRPr lang="en-US"/>
          </a:p>
        </p:txBody>
      </p:sp>
      <p:sp>
        <p:nvSpPr>
          <p:cNvPr id="12" name="Picture Placeholder 6"/>
          <p:cNvSpPr>
            <a:spLocks noGrp="1"/>
          </p:cNvSpPr>
          <p:nvPr>
            <p:ph type="pic" sz="quarter" idx="15"/>
          </p:nvPr>
        </p:nvSpPr>
        <p:spPr>
          <a:xfrm>
            <a:off x="7399629" y="1676400"/>
            <a:ext cx="1328737" cy="1330325"/>
          </a:xfrm>
        </p:spPr>
        <p:txBody>
          <a:bodyPr/>
          <a:lstStyle/>
          <a:p>
            <a:endParaRPr lang="en-US"/>
          </a:p>
        </p:txBody>
      </p:sp>
      <p:sp>
        <p:nvSpPr>
          <p:cNvPr id="14" name="Picture Placeholder 13"/>
          <p:cNvSpPr>
            <a:spLocks noGrp="1"/>
          </p:cNvSpPr>
          <p:nvPr>
            <p:ph type="pic" sz="quarter" idx="16"/>
          </p:nvPr>
        </p:nvSpPr>
        <p:spPr>
          <a:xfrm>
            <a:off x="430213" y="401638"/>
            <a:ext cx="3227387" cy="969962"/>
          </a:xfrm>
        </p:spPr>
        <p:txBody>
          <a:body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4" name="Picture 39" descr="PPT_Template_WHITE_TITLE"/>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127" name="Rectangle 31"/>
          <p:cNvSpPr>
            <a:spLocks noGrp="1" noChangeArrowheads="1"/>
          </p:cNvSpPr>
          <p:nvPr>
            <p:ph type="ctrTitle"/>
          </p:nvPr>
        </p:nvSpPr>
        <p:spPr>
          <a:xfrm>
            <a:off x="1828800" y="3429000"/>
            <a:ext cx="7010400" cy="1143000"/>
          </a:xfrm>
        </p:spPr>
        <p:txBody>
          <a:bodyPr/>
          <a:lstStyle>
            <a:lvl1pPr>
              <a:defRPr/>
            </a:lvl1pPr>
          </a:lstStyle>
          <a:p>
            <a:r>
              <a:rPr lang="en-US" smtClean="0"/>
              <a:t>Click to edit Master title style</a:t>
            </a:r>
            <a:endParaRPr lang="en-US"/>
          </a:p>
        </p:txBody>
      </p:sp>
      <p:sp>
        <p:nvSpPr>
          <p:cNvPr id="4128" name="Rectangle 32"/>
          <p:cNvSpPr>
            <a:spLocks noGrp="1" noChangeArrowheads="1"/>
          </p:cNvSpPr>
          <p:nvPr>
            <p:ph type="subTitle" idx="1"/>
          </p:nvPr>
        </p:nvSpPr>
        <p:spPr>
          <a:xfrm>
            <a:off x="1828800" y="4724400"/>
            <a:ext cx="4419600" cy="1524000"/>
          </a:xfrm>
        </p:spPr>
        <p:txBody>
          <a:bodyPr/>
          <a:lstStyle>
            <a:lvl1pPr marL="0" indent="0">
              <a:buFontTx/>
              <a:buNone/>
              <a:defRPr sz="1600"/>
            </a:lvl1pPr>
          </a:lstStyle>
          <a:p>
            <a:r>
              <a:rPr lang="en-US" smtClean="0"/>
              <a:t>Click to edit Master subtitle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Rectangle 24"/>
          <p:cNvSpPr>
            <a:spLocks noGrp="1" noChangeArrowheads="1"/>
          </p:cNvSpPr>
          <p:nvPr>
            <p:ph type="title"/>
          </p:nvPr>
        </p:nvSpPr>
        <p:spPr bwMode="auto">
          <a:xfrm>
            <a:off x="304799" y="0"/>
            <a:ext cx="8493125" cy="914400"/>
          </a:xfrm>
          <a:prstGeom prst="rect">
            <a:avLst/>
          </a:prstGeom>
          <a:noFill/>
          <a:ln w="9525">
            <a:noFill/>
            <a:miter lim="800000"/>
            <a:headEnd/>
            <a:tailEnd/>
          </a:ln>
        </p:spPr>
        <p:txBody>
          <a:bodyPr vert="horz" wrap="square" lIns="0" tIns="45720" rIns="91440" bIns="45720" numCol="1" anchor="ctr" anchorCtr="0" compatLnSpc="1">
            <a:prstTxWarp prst="textNoShape">
              <a:avLst/>
            </a:prstTxWarp>
            <a:normAutofit/>
          </a:bodyPr>
          <a:lstStyle>
            <a:lvl1pPr>
              <a:defRPr>
                <a:latin typeface="Franklin Gothic Medium Cond" panose="020B0606030402020204" pitchFamily="34" charset="0"/>
              </a:defRPr>
            </a:lvl1pPr>
          </a:lstStyle>
          <a:p>
            <a:pPr lvl="0"/>
            <a:r>
              <a:rPr lang="en-US" dirty="0" smtClean="0"/>
              <a:t>Click to edit Master title</a:t>
            </a:r>
            <a:endParaRPr lang="en-US" dirty="0"/>
          </a:p>
        </p:txBody>
      </p:sp>
      <p:sp>
        <p:nvSpPr>
          <p:cNvPr id="10" name="Line 26"/>
          <p:cNvSpPr>
            <a:spLocks noChangeShapeType="1"/>
          </p:cNvSpPr>
          <p:nvPr userDrawn="1"/>
        </p:nvSpPr>
        <p:spPr bwMode="auto">
          <a:xfrm>
            <a:off x="304799" y="806820"/>
            <a:ext cx="8493125" cy="0"/>
          </a:xfrm>
          <a:prstGeom prst="line">
            <a:avLst/>
          </a:prstGeom>
          <a:noFill/>
          <a:ln w="57150">
            <a:solidFill>
              <a:srgbClr val="BF9900"/>
            </a:solidFill>
            <a:round/>
            <a:headEnd/>
            <a:tailEnd/>
          </a:ln>
          <a:effectLst/>
        </p:spPr>
        <p:txBody>
          <a:bodyPr wrap="none" anchor="ctr"/>
          <a:lstStyle/>
          <a:p>
            <a:pPr>
              <a:defRPr/>
            </a:pPr>
            <a:endParaRPr lang="en-US" dirty="0">
              <a:latin typeface="Times" pitchFamily="1" charset="0"/>
            </a:endParaRPr>
          </a:p>
        </p:txBody>
      </p:sp>
      <p:sp>
        <p:nvSpPr>
          <p:cNvPr id="13" name="Text Placeholder 12"/>
          <p:cNvSpPr>
            <a:spLocks noGrp="1"/>
          </p:cNvSpPr>
          <p:nvPr>
            <p:ph type="body" sz="quarter" idx="10"/>
          </p:nvPr>
        </p:nvSpPr>
        <p:spPr>
          <a:xfrm>
            <a:off x="304800" y="933262"/>
            <a:ext cx="8493125" cy="4335463"/>
          </a:xfrm>
        </p:spPr>
        <p:txBody>
          <a:bodyPr lIns="0"/>
          <a:lstStyle>
            <a:lvl1pPr marL="342900" indent="-342900">
              <a:lnSpc>
                <a:spcPct val="100000"/>
              </a:lnSpc>
              <a:buFont typeface="Wingdings" panose="05000000000000000000" pitchFamily="2" charset="2"/>
              <a:buChar char="v"/>
              <a:defRPr sz="2000">
                <a:solidFill>
                  <a:srgbClr val="0070C0"/>
                </a:solidFill>
                <a:latin typeface="Kalinga" panose="020B0502040204020203" pitchFamily="34" charset="0"/>
                <a:cs typeface="Kalinga" panose="020B0502040204020203" pitchFamily="34" charset="0"/>
              </a:defRPr>
            </a:lvl1pPr>
            <a:lvl2pPr marL="742950" indent="-285750">
              <a:lnSpc>
                <a:spcPct val="100000"/>
              </a:lnSpc>
              <a:buFont typeface="Wingdings" panose="05000000000000000000" pitchFamily="2" charset="2"/>
              <a:buChar char="Ø"/>
              <a:defRPr sz="1800">
                <a:latin typeface="Kalinga" panose="020B0502040204020203" pitchFamily="34" charset="0"/>
                <a:cs typeface="Kalinga" panose="020B0502040204020203" pitchFamily="34" charset="0"/>
              </a:defRPr>
            </a:lvl2pPr>
            <a:lvl3pPr>
              <a:lnSpc>
                <a:spcPct val="100000"/>
              </a:lnSpc>
              <a:defRPr sz="1600">
                <a:latin typeface="Kalinga" panose="020B0502040204020203" pitchFamily="34" charset="0"/>
                <a:cs typeface="Kalinga" panose="020B0502040204020203" pitchFamily="34" charset="0"/>
              </a:defRPr>
            </a:lvl3pPr>
            <a:lvl4pPr>
              <a:lnSpc>
                <a:spcPct val="100000"/>
              </a:lnSpc>
              <a:defRPr sz="1100">
                <a:latin typeface="Kalinga" panose="020B0502040204020203" pitchFamily="34" charset="0"/>
                <a:cs typeface="Kalinga" panose="020B0502040204020203" pitchFamily="34" charset="0"/>
              </a:defRPr>
            </a:lvl4pPr>
            <a:lvl5pPr>
              <a:lnSpc>
                <a:spcPct val="100000"/>
              </a:lnSpc>
              <a:defRPr sz="1100">
                <a:latin typeface="Kalinga" panose="020B0502040204020203" pitchFamily="34" charset="0"/>
                <a:cs typeface="Kalinga"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 and A">
    <p:spTree>
      <p:nvGrpSpPr>
        <p:cNvPr id="1" name=""/>
        <p:cNvGrpSpPr/>
        <p:nvPr/>
      </p:nvGrpSpPr>
      <p:grpSpPr>
        <a:xfrm>
          <a:off x="0" y="0"/>
          <a:ext cx="0" cy="0"/>
          <a:chOff x="0" y="0"/>
          <a:chExt cx="0" cy="0"/>
        </a:xfrm>
      </p:grpSpPr>
      <p:sp>
        <p:nvSpPr>
          <p:cNvPr id="5" name="Rectangle 24"/>
          <p:cNvSpPr>
            <a:spLocks noGrp="1" noChangeArrowheads="1"/>
          </p:cNvSpPr>
          <p:nvPr>
            <p:ph type="title"/>
          </p:nvPr>
        </p:nvSpPr>
        <p:spPr bwMode="auto">
          <a:xfrm>
            <a:off x="304799" y="738846"/>
            <a:ext cx="8493125" cy="749141"/>
          </a:xfrm>
          <a:prstGeom prst="wedgeRoundRectCallout">
            <a:avLst>
              <a:gd name="adj1" fmla="val -34353"/>
              <a:gd name="adj2" fmla="val 85209"/>
              <a:gd name="adj3" fmla="val 16667"/>
            </a:avLst>
          </a:prstGeom>
          <a:noFill/>
          <a:ln w="57150">
            <a:solidFill>
              <a:srgbClr val="BF9900"/>
            </a:solidFill>
            <a:miter lim="800000"/>
            <a:headEnd/>
            <a:tailEnd/>
          </a:ln>
          <a:effectLst>
            <a:softEdge rad="0"/>
          </a:effectLst>
        </p:spPr>
        <p:txBody>
          <a:bodyPr vert="horz" wrap="square" lIns="182880" tIns="91440" rIns="182880" bIns="91440" numCol="1" anchor="ctr" anchorCtr="0" compatLnSpc="1">
            <a:prstTxWarp prst="textNoShape">
              <a:avLst/>
            </a:prstTxWarp>
            <a:spAutoFit/>
          </a:bodyPr>
          <a:lstStyle>
            <a:lvl1pPr>
              <a:defRPr sz="3200">
                <a:latin typeface="Franklin Gothic Medium Cond" panose="020B0606030402020204" pitchFamily="34" charset="0"/>
              </a:defRPr>
            </a:lvl1pPr>
          </a:lstStyle>
          <a:p>
            <a:pPr lvl="0"/>
            <a:r>
              <a:rPr lang="en-US" dirty="0" smtClean="0"/>
              <a:t>Click to edit Master title</a:t>
            </a:r>
            <a:endParaRPr lang="en-US" dirty="0"/>
          </a:p>
        </p:txBody>
      </p:sp>
      <p:sp>
        <p:nvSpPr>
          <p:cNvPr id="13" name="Text Placeholder 12"/>
          <p:cNvSpPr>
            <a:spLocks noGrp="1"/>
          </p:cNvSpPr>
          <p:nvPr>
            <p:ph type="body" sz="quarter" idx="10"/>
          </p:nvPr>
        </p:nvSpPr>
        <p:spPr>
          <a:xfrm>
            <a:off x="304800" y="2522815"/>
            <a:ext cx="8493125" cy="3587366"/>
          </a:xfrm>
        </p:spPr>
        <p:txBody>
          <a:bodyPr lIns="0"/>
          <a:lstStyle>
            <a:lvl1pPr marL="342900" indent="-342900">
              <a:lnSpc>
                <a:spcPct val="100000"/>
              </a:lnSpc>
              <a:buFont typeface="Wingdings" panose="05000000000000000000" pitchFamily="2" charset="2"/>
              <a:buChar char="v"/>
              <a:defRPr sz="2000">
                <a:solidFill>
                  <a:srgbClr val="0070C0"/>
                </a:solidFill>
                <a:latin typeface="Kalinga" panose="020B0502040204020203" pitchFamily="34" charset="0"/>
                <a:cs typeface="Kalinga" panose="020B0502040204020203" pitchFamily="34" charset="0"/>
              </a:defRPr>
            </a:lvl1pPr>
            <a:lvl2pPr marL="742950" indent="-285750">
              <a:lnSpc>
                <a:spcPct val="100000"/>
              </a:lnSpc>
              <a:buFont typeface="Wingdings" panose="05000000000000000000" pitchFamily="2" charset="2"/>
              <a:buChar char="Ø"/>
              <a:defRPr sz="1800">
                <a:latin typeface="Kalinga" panose="020B0502040204020203" pitchFamily="34" charset="0"/>
                <a:cs typeface="Kalinga" panose="020B0502040204020203" pitchFamily="34" charset="0"/>
              </a:defRPr>
            </a:lvl2pPr>
            <a:lvl3pPr>
              <a:lnSpc>
                <a:spcPct val="100000"/>
              </a:lnSpc>
              <a:defRPr sz="1600">
                <a:latin typeface="Kalinga" panose="020B0502040204020203" pitchFamily="34" charset="0"/>
                <a:cs typeface="Kalinga" panose="020B0502040204020203" pitchFamily="34" charset="0"/>
              </a:defRPr>
            </a:lvl3pPr>
            <a:lvl4pPr>
              <a:lnSpc>
                <a:spcPct val="100000"/>
              </a:lnSpc>
              <a:defRPr sz="1100">
                <a:latin typeface="Kalinga" panose="020B0502040204020203" pitchFamily="34" charset="0"/>
                <a:cs typeface="Kalinga" panose="020B0502040204020203" pitchFamily="34" charset="0"/>
              </a:defRPr>
            </a:lvl4pPr>
            <a:lvl5pPr>
              <a:lnSpc>
                <a:spcPct val="100000"/>
              </a:lnSpc>
              <a:defRPr sz="1100">
                <a:latin typeface="Kalinga" panose="020B0502040204020203" pitchFamily="34" charset="0"/>
                <a:cs typeface="Kalinga"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4280452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2" y="1652587"/>
            <a:ext cx="8193087" cy="1362075"/>
          </a:xfrm>
        </p:spPr>
        <p:txBody>
          <a:bodyPr anchor="t"/>
          <a:lstStyle>
            <a:lvl1pPr algn="l">
              <a:defRPr sz="4000" b="1" cap="none" baseline="0"/>
            </a:lvl1pPr>
          </a:lstStyle>
          <a:p>
            <a:endParaRPr lang="en-US" dirty="0"/>
          </a:p>
        </p:txBody>
      </p:sp>
      <p:sp>
        <p:nvSpPr>
          <p:cNvPr id="3" name="Text Placeholder 2"/>
          <p:cNvSpPr>
            <a:spLocks noGrp="1"/>
          </p:cNvSpPr>
          <p:nvPr>
            <p:ph type="body" idx="1"/>
          </p:nvPr>
        </p:nvSpPr>
        <p:spPr>
          <a:xfrm>
            <a:off x="722313" y="152400"/>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endParaRPr lang="en-US" dirty="0" smtClean="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7" name="Rectangle 24"/>
          <p:cNvSpPr>
            <a:spLocks noGrp="1" noChangeArrowheads="1"/>
          </p:cNvSpPr>
          <p:nvPr>
            <p:ph type="title"/>
          </p:nvPr>
        </p:nvSpPr>
        <p:spPr bwMode="auto">
          <a:xfrm>
            <a:off x="304800" y="0"/>
            <a:ext cx="74676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p>
            <a:pPr lvl="0"/>
            <a:r>
              <a:rPr lang="en-US" dirty="0" smtClean="0"/>
              <a:t>Click to edit Master title</a:t>
            </a:r>
            <a:endParaRPr lang="en-US" dirty="0"/>
          </a:p>
        </p:txBody>
      </p:sp>
      <p:sp>
        <p:nvSpPr>
          <p:cNvPr id="1028" name="Rectangle 25"/>
          <p:cNvSpPr>
            <a:spLocks noGrp="1" noChangeArrowheads="1"/>
          </p:cNvSpPr>
          <p:nvPr>
            <p:ph type="body" idx="1"/>
          </p:nvPr>
        </p:nvSpPr>
        <p:spPr bwMode="auto">
          <a:xfrm>
            <a:off x="304799" y="997520"/>
            <a:ext cx="8465127" cy="426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 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030" name="Picture 6"/>
          <p:cNvPicPr>
            <a:picLocks noChangeAspect="1" noChangeArrowheads="1"/>
          </p:cNvPicPr>
          <p:nvPr userDrawn="1"/>
        </p:nvPicPr>
        <p:blipFill>
          <a:blip r:embed="rId7" cstate="print"/>
          <a:srcRect/>
          <a:stretch>
            <a:fillRect/>
          </a:stretch>
        </p:blipFill>
        <p:spPr bwMode="auto">
          <a:xfrm>
            <a:off x="412377" y="6506703"/>
            <a:ext cx="1025236" cy="263429"/>
          </a:xfrm>
          <a:prstGeom prst="rect">
            <a:avLst/>
          </a:prstGeom>
          <a:noFill/>
          <a:ln w="9525">
            <a:noFill/>
            <a:miter lim="800000"/>
            <a:headEnd/>
            <a:tailEnd/>
          </a:ln>
        </p:spPr>
      </p:pic>
      <p:sp>
        <p:nvSpPr>
          <p:cNvPr id="12" name="TextBox 11"/>
          <p:cNvSpPr txBox="1"/>
          <p:nvPr userDrawn="1"/>
        </p:nvSpPr>
        <p:spPr>
          <a:xfrm>
            <a:off x="7772400" y="6400800"/>
            <a:ext cx="1295400" cy="369332"/>
          </a:xfrm>
          <a:prstGeom prst="rect">
            <a:avLst/>
          </a:prstGeom>
          <a:noFill/>
        </p:spPr>
        <p:txBody>
          <a:bodyPr wrap="square" rtlCol="0">
            <a:spAutoFit/>
          </a:bodyPr>
          <a:lstStyle/>
          <a:p>
            <a:pPr algn="r"/>
            <a:fld id="{9066F8BE-C668-46BB-9D13-04172E05E42B}" type="slidenum">
              <a:rPr lang="en-US" sz="1800" smtClean="0">
                <a:solidFill>
                  <a:schemeClr val="bg1"/>
                </a:solidFill>
                <a:latin typeface="+mj-lt"/>
              </a:rPr>
              <a:pPr algn="r"/>
              <a:t>‹#›</a:t>
            </a:fld>
            <a:endParaRPr lang="en-US" sz="1800" dirty="0">
              <a:solidFill>
                <a:schemeClr val="bg1"/>
              </a:solidFill>
              <a:latin typeface="+mj-lt"/>
            </a:endParaRPr>
          </a:p>
        </p:txBody>
      </p:sp>
    </p:spTree>
  </p:cSld>
  <p:clrMap bg1="dk2" tx1="lt1" bg2="dk1" tx2="lt2" accent1="accent1" accent2="accent2" accent3="accent3" accent4="accent4" accent5="accent5" accent6="accent6" hlink="hlink" folHlink="folHlink"/>
  <p:sldLayoutIdLst>
    <p:sldLayoutId id="2147483649" r:id="rId1"/>
    <p:sldLayoutId id="2147483653" r:id="rId2"/>
    <p:sldLayoutId id="2147483650" r:id="rId3"/>
    <p:sldLayoutId id="2147483654" r:id="rId4"/>
    <p:sldLayoutId id="2147483651" r:id="rId5"/>
  </p:sldLayoutIdLst>
  <p:timing>
    <p:tnLst>
      <p:par>
        <p:cTn id="1" dur="indefinite" restart="never" nodeType="tmRoot"/>
      </p:par>
    </p:tnLst>
  </p:timing>
  <p:hf hdr="0" ftr="0" dt="0"/>
  <p:txStyles>
    <p:titleStyle>
      <a:lvl1pPr algn="l" rtl="0" eaLnBrk="1" fontAlgn="base" hangingPunct="1">
        <a:spcBef>
          <a:spcPct val="0"/>
        </a:spcBef>
        <a:spcAft>
          <a:spcPct val="0"/>
        </a:spcAft>
        <a:defRPr sz="4000" b="1">
          <a:solidFill>
            <a:srgbClr val="C2990E"/>
          </a:solidFill>
          <a:latin typeface="+mj-lt"/>
          <a:ea typeface="+mj-ea"/>
          <a:cs typeface="+mj-cs"/>
        </a:defRPr>
      </a:lvl1pPr>
      <a:lvl2pPr algn="l" rtl="0" eaLnBrk="1" fontAlgn="base" hangingPunct="1">
        <a:spcBef>
          <a:spcPct val="0"/>
        </a:spcBef>
        <a:spcAft>
          <a:spcPct val="0"/>
        </a:spcAft>
        <a:defRPr sz="2400" b="1">
          <a:solidFill>
            <a:srgbClr val="C2990E"/>
          </a:solidFill>
          <a:latin typeface="Verdana" pitchFamily="1" charset="0"/>
        </a:defRPr>
      </a:lvl2pPr>
      <a:lvl3pPr algn="l" rtl="0" eaLnBrk="1" fontAlgn="base" hangingPunct="1">
        <a:spcBef>
          <a:spcPct val="0"/>
        </a:spcBef>
        <a:spcAft>
          <a:spcPct val="0"/>
        </a:spcAft>
        <a:defRPr sz="2400" b="1">
          <a:solidFill>
            <a:srgbClr val="C2990E"/>
          </a:solidFill>
          <a:latin typeface="Verdana" pitchFamily="1" charset="0"/>
        </a:defRPr>
      </a:lvl3pPr>
      <a:lvl4pPr algn="l" rtl="0" eaLnBrk="1" fontAlgn="base" hangingPunct="1">
        <a:spcBef>
          <a:spcPct val="0"/>
        </a:spcBef>
        <a:spcAft>
          <a:spcPct val="0"/>
        </a:spcAft>
        <a:defRPr sz="2400" b="1">
          <a:solidFill>
            <a:srgbClr val="C2990E"/>
          </a:solidFill>
          <a:latin typeface="Verdana" pitchFamily="1" charset="0"/>
        </a:defRPr>
      </a:lvl4pPr>
      <a:lvl5pPr algn="l" rtl="0" eaLnBrk="1" fontAlgn="base" hangingPunct="1">
        <a:spcBef>
          <a:spcPct val="0"/>
        </a:spcBef>
        <a:spcAft>
          <a:spcPct val="0"/>
        </a:spcAft>
        <a:defRPr sz="2400" b="1">
          <a:solidFill>
            <a:srgbClr val="C2990E"/>
          </a:solidFill>
          <a:latin typeface="Verdana" pitchFamily="1" charset="0"/>
        </a:defRPr>
      </a:lvl5pPr>
      <a:lvl6pPr marL="457200" algn="l" rtl="0" eaLnBrk="1" fontAlgn="base" hangingPunct="1">
        <a:spcBef>
          <a:spcPct val="0"/>
        </a:spcBef>
        <a:spcAft>
          <a:spcPct val="0"/>
        </a:spcAft>
        <a:defRPr sz="2400" b="1">
          <a:solidFill>
            <a:srgbClr val="C2990E"/>
          </a:solidFill>
          <a:latin typeface="Verdana" pitchFamily="1" charset="0"/>
        </a:defRPr>
      </a:lvl6pPr>
      <a:lvl7pPr marL="914400" algn="l" rtl="0" eaLnBrk="1" fontAlgn="base" hangingPunct="1">
        <a:spcBef>
          <a:spcPct val="0"/>
        </a:spcBef>
        <a:spcAft>
          <a:spcPct val="0"/>
        </a:spcAft>
        <a:defRPr sz="2400" b="1">
          <a:solidFill>
            <a:srgbClr val="C2990E"/>
          </a:solidFill>
          <a:latin typeface="Verdana" pitchFamily="1" charset="0"/>
        </a:defRPr>
      </a:lvl7pPr>
      <a:lvl8pPr marL="1371600" algn="l" rtl="0" eaLnBrk="1" fontAlgn="base" hangingPunct="1">
        <a:spcBef>
          <a:spcPct val="0"/>
        </a:spcBef>
        <a:spcAft>
          <a:spcPct val="0"/>
        </a:spcAft>
        <a:defRPr sz="2400" b="1">
          <a:solidFill>
            <a:srgbClr val="C2990E"/>
          </a:solidFill>
          <a:latin typeface="Verdana" pitchFamily="1" charset="0"/>
        </a:defRPr>
      </a:lvl8pPr>
      <a:lvl9pPr marL="1828800" algn="l" rtl="0" eaLnBrk="1" fontAlgn="base" hangingPunct="1">
        <a:spcBef>
          <a:spcPct val="0"/>
        </a:spcBef>
        <a:spcAft>
          <a:spcPct val="0"/>
        </a:spcAft>
        <a:defRPr sz="2400" b="1">
          <a:solidFill>
            <a:srgbClr val="C2990E"/>
          </a:solidFill>
          <a:latin typeface="Verdana" pitchFamily="1" charset="0"/>
        </a:defRPr>
      </a:lvl9pPr>
    </p:titleStyle>
    <p:bodyStyle>
      <a:lvl1pPr marL="342900" indent="-342900" algn="l" rtl="0" eaLnBrk="1" fontAlgn="base" hangingPunct="1">
        <a:lnSpc>
          <a:spcPct val="130000"/>
        </a:lnSpc>
        <a:spcBef>
          <a:spcPct val="20000"/>
        </a:spcBef>
        <a:spcAft>
          <a:spcPct val="0"/>
        </a:spcAft>
        <a:buFont typeface="Wingdings" pitchFamily="2" charset="2"/>
        <a:buChar char="q"/>
        <a:defRPr sz="3000" b="0">
          <a:solidFill>
            <a:srgbClr val="002062"/>
          </a:solidFill>
          <a:latin typeface="Tahoma" pitchFamily="34" charset="0"/>
          <a:ea typeface="Tahoma" pitchFamily="34" charset="0"/>
          <a:cs typeface="Tahoma" pitchFamily="34" charset="0"/>
        </a:defRPr>
      </a:lvl1pPr>
      <a:lvl2pPr marL="742950" indent="-285750" algn="l" rtl="0" eaLnBrk="1" fontAlgn="base" hangingPunct="1">
        <a:lnSpc>
          <a:spcPct val="130000"/>
        </a:lnSpc>
        <a:spcBef>
          <a:spcPct val="20000"/>
        </a:spcBef>
        <a:spcAft>
          <a:spcPct val="0"/>
        </a:spcAft>
        <a:buFont typeface="Verdana" pitchFamily="34" charset="0"/>
        <a:buChar char="●"/>
        <a:defRPr sz="2600" b="0">
          <a:solidFill>
            <a:srgbClr val="002062"/>
          </a:solidFill>
          <a:latin typeface="Tahoma" pitchFamily="34" charset="0"/>
          <a:ea typeface="Tahoma" pitchFamily="34" charset="0"/>
          <a:cs typeface="Tahoma" pitchFamily="34" charset="0"/>
        </a:defRPr>
      </a:lvl2pPr>
      <a:lvl3pPr marL="1143000" indent="-228600" algn="l" rtl="0" eaLnBrk="1" fontAlgn="base" hangingPunct="1">
        <a:lnSpc>
          <a:spcPct val="130000"/>
        </a:lnSpc>
        <a:spcBef>
          <a:spcPct val="20000"/>
        </a:spcBef>
        <a:spcAft>
          <a:spcPct val="0"/>
        </a:spcAft>
        <a:buFont typeface="Courier New" pitchFamily="49" charset="0"/>
        <a:buChar char="o"/>
        <a:defRPr sz="2400" b="0">
          <a:solidFill>
            <a:srgbClr val="002062"/>
          </a:solidFill>
          <a:latin typeface="Tahoma" pitchFamily="34" charset="0"/>
          <a:ea typeface="Tahoma" pitchFamily="34" charset="0"/>
          <a:cs typeface="Tahoma" pitchFamily="34" charset="0"/>
        </a:defRPr>
      </a:lvl3pPr>
      <a:lvl4pPr marL="1600200" indent="-228600" algn="l" rtl="0" eaLnBrk="1" fontAlgn="base" hangingPunct="1">
        <a:lnSpc>
          <a:spcPct val="130000"/>
        </a:lnSpc>
        <a:spcBef>
          <a:spcPct val="20000"/>
        </a:spcBef>
        <a:spcAft>
          <a:spcPct val="0"/>
        </a:spcAft>
        <a:buChar char="•"/>
        <a:defRPr sz="1600" b="0">
          <a:solidFill>
            <a:srgbClr val="002062"/>
          </a:solidFill>
          <a:latin typeface="Tahoma" pitchFamily="34" charset="0"/>
          <a:ea typeface="Tahoma" pitchFamily="34" charset="0"/>
          <a:cs typeface="Tahoma" pitchFamily="34" charset="0"/>
        </a:defRPr>
      </a:lvl4pPr>
      <a:lvl5pPr marL="2057400" indent="-228600" algn="l" rtl="0" eaLnBrk="1" fontAlgn="base" hangingPunct="1">
        <a:lnSpc>
          <a:spcPct val="130000"/>
        </a:lnSpc>
        <a:spcBef>
          <a:spcPct val="20000"/>
        </a:spcBef>
        <a:spcAft>
          <a:spcPct val="0"/>
        </a:spcAft>
        <a:buChar char="•"/>
        <a:defRPr sz="1600" b="0">
          <a:solidFill>
            <a:srgbClr val="002062"/>
          </a:solidFill>
          <a:latin typeface="Tahoma" pitchFamily="34" charset="0"/>
          <a:ea typeface="Tahoma" pitchFamily="34" charset="0"/>
          <a:cs typeface="Tahoma" pitchFamily="34" charset="0"/>
        </a:defRPr>
      </a:lvl5pPr>
      <a:lvl6pPr marL="2514600" indent="-228600" algn="l" rtl="0" eaLnBrk="1" fontAlgn="base" hangingPunct="1">
        <a:spcBef>
          <a:spcPct val="20000"/>
        </a:spcBef>
        <a:spcAft>
          <a:spcPct val="0"/>
        </a:spcAft>
        <a:buChar char="•"/>
        <a:defRPr sz="1600" b="1">
          <a:solidFill>
            <a:srgbClr val="002062"/>
          </a:solidFill>
          <a:latin typeface="+mn-lt"/>
        </a:defRPr>
      </a:lvl6pPr>
      <a:lvl7pPr marL="2971800" indent="-228600" algn="l" rtl="0" eaLnBrk="1" fontAlgn="base" hangingPunct="1">
        <a:spcBef>
          <a:spcPct val="20000"/>
        </a:spcBef>
        <a:spcAft>
          <a:spcPct val="0"/>
        </a:spcAft>
        <a:buChar char="•"/>
        <a:defRPr sz="1600" b="1">
          <a:solidFill>
            <a:srgbClr val="002062"/>
          </a:solidFill>
          <a:latin typeface="+mn-lt"/>
        </a:defRPr>
      </a:lvl7pPr>
      <a:lvl8pPr marL="3429000" indent="-228600" algn="l" rtl="0" eaLnBrk="1" fontAlgn="base" hangingPunct="1">
        <a:spcBef>
          <a:spcPct val="20000"/>
        </a:spcBef>
        <a:spcAft>
          <a:spcPct val="0"/>
        </a:spcAft>
        <a:buChar char="•"/>
        <a:defRPr sz="1600" b="1">
          <a:solidFill>
            <a:srgbClr val="002062"/>
          </a:solidFill>
          <a:latin typeface="+mn-lt"/>
        </a:defRPr>
      </a:lvl8pPr>
      <a:lvl9pPr marL="3886200" indent="-228600" algn="l" rtl="0" eaLnBrk="1" fontAlgn="base" hangingPunct="1">
        <a:spcBef>
          <a:spcPct val="20000"/>
        </a:spcBef>
        <a:spcAft>
          <a:spcPct val="0"/>
        </a:spcAft>
        <a:buChar char="•"/>
        <a:defRPr sz="1600" b="1">
          <a:solidFill>
            <a:srgbClr val="00206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lxgliu@ucdavis.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ucdart.net/"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7.xml"/><Relationship Id="rId7" Type="http://schemas.openxmlformats.org/officeDocument/2006/relationships/image" Target="../media/image17.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6.png"/><Relationship Id="rId11" Type="http://schemas.openxmlformats.org/officeDocument/2006/relationships/hyperlink" Target="http://whites.sdsmt.edu/classes/ee382/notes/382Lecture32.pdf" TargetMode="External"/><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slideLayout" Target="../slideLayouts/slideLayout3.xml"/><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10.xml"/><Relationship Id="rId7" Type="http://schemas.openxmlformats.org/officeDocument/2006/relationships/image" Target="../media/image22.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slideLayout" Target="../slideLayouts/slideLayout3.xml"/><Relationship Id="rId9" Type="http://schemas.openxmlformats.org/officeDocument/2006/relationships/hyperlink" Target="http://www.hep.princeton.edu/~mcdonald/examples/hertzian_momentum.pdf"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www.newscotland1398.net/nfld1901/marconi-nfld.html" TargetMode="External"/><Relationship Id="rId2" Type="http://schemas.openxmlformats.org/officeDocument/2006/relationships/image" Target="../media/image24.gi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hyperlink" Target="https://www.safaribooksonline.com/library/view/rf-and-microwave/9781118349571/c07_level1_3.xhtml" TargetMode="External"/><Relationship Id="rId13" Type="http://schemas.openxmlformats.org/officeDocument/2006/relationships/image" Target="../media/image28.png"/><Relationship Id="rId3" Type="http://schemas.openxmlformats.org/officeDocument/2006/relationships/tags" Target="../tags/tag13.xml"/><Relationship Id="rId7" Type="http://schemas.openxmlformats.org/officeDocument/2006/relationships/image" Target="../media/image25.png"/><Relationship Id="rId12" Type="http://schemas.openxmlformats.org/officeDocument/2006/relationships/image" Target="../media/image27.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slideLayout" Target="../slideLayouts/slideLayout3.xml"/><Relationship Id="rId11" Type="http://schemas.openxmlformats.org/officeDocument/2006/relationships/image" Target="../media/image26.png"/><Relationship Id="rId5" Type="http://schemas.openxmlformats.org/officeDocument/2006/relationships/tags" Target="../tags/tag15.xml"/><Relationship Id="rId10" Type="http://schemas.openxmlformats.org/officeDocument/2006/relationships/image" Target="../media/image22.png"/><Relationship Id="rId4" Type="http://schemas.openxmlformats.org/officeDocument/2006/relationships/tags" Target="../tags/tag14.xml"/><Relationship Id="rId9" Type="http://schemas.openxmlformats.org/officeDocument/2006/relationships/image" Target="../media/image21.png"/><Relationship Id="rId1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32.gif"/><Relationship Id="rId5" Type="http://schemas.openxmlformats.org/officeDocument/2006/relationships/image" Target="../media/image31.jpeg"/><Relationship Id="rId4" Type="http://schemas.openxmlformats.org/officeDocument/2006/relationships/image" Target="../media/image30.wmf"/></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3.xml"/><Relationship Id="rId1" Type="http://schemas.openxmlformats.org/officeDocument/2006/relationships/tags" Target="../tags/tag16.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3.xml"/><Relationship Id="rId1" Type="http://schemas.openxmlformats.org/officeDocument/2006/relationships/tags" Target="../tags/tag17.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3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grammarist.com/usage/antennae-antenna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gif"/><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3.xml"/><Relationship Id="rId5" Type="http://schemas.openxmlformats.org/officeDocument/2006/relationships/image" Target="../media/image43.gif"/><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jpeg"/><Relationship Id="rId7" Type="http://schemas.openxmlformats.org/officeDocument/2006/relationships/image" Target="../media/image48.jpeg"/><Relationship Id="rId2" Type="http://schemas.openxmlformats.org/officeDocument/2006/relationships/slideLayout" Target="../slideLayouts/slideLayout3.xml"/><Relationship Id="rId1" Type="http://schemas.openxmlformats.org/officeDocument/2006/relationships/video" Target="https://www.youtube.com/embed/spHNJR1SY8A" TargetMode="External"/><Relationship Id="rId6" Type="http://schemas.openxmlformats.org/officeDocument/2006/relationships/image" Target="../media/image47.jpeg"/><Relationship Id="rId5" Type="http://schemas.openxmlformats.org/officeDocument/2006/relationships/image" Target="../media/image46.jpeg"/><Relationship Id="rId10" Type="http://schemas.openxmlformats.org/officeDocument/2006/relationships/comments" Target="../comments/comment1.xml"/><Relationship Id="rId4" Type="http://schemas.openxmlformats.org/officeDocument/2006/relationships/image" Target="../media/image45.jpeg"/><Relationship Id="rId9" Type="http://schemas.openxmlformats.org/officeDocument/2006/relationships/image" Target="../media/image50.jpeg"/></Relationships>
</file>

<file path=ppt/slides/_rels/slide2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3.xml"/><Relationship Id="rId5" Type="http://schemas.openxmlformats.org/officeDocument/2006/relationships/image" Target="../media/image54.jpeg"/><Relationship Id="rId4" Type="http://schemas.openxmlformats.org/officeDocument/2006/relationships/image" Target="../media/image53.jpeg"/></Relationships>
</file>

<file path=ppt/slides/_rels/slide2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3.xml"/><Relationship Id="rId5" Type="http://schemas.openxmlformats.org/officeDocument/2006/relationships/comments" Target="../comments/comment2.xml"/><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oleObject" Target="../embeddings/oleObject2.bin"/><Relationship Id="rId7" Type="http://schemas.openxmlformats.org/officeDocument/2006/relationships/image" Target="../media/image59.wmf"/><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61.png"/><Relationship Id="rId4" Type="http://schemas.openxmlformats.org/officeDocument/2006/relationships/image" Target="../media/image58.wmf"/><Relationship Id="rId9" Type="http://schemas.openxmlformats.org/officeDocument/2006/relationships/image" Target="../media/image60.wmf"/></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tf.nist.gov/stations/wwvhtour.html" TargetMode="External"/><Relationship Id="rId2" Type="http://schemas.openxmlformats.org/officeDocument/2006/relationships/image" Target="../media/image63.jpeg"/><Relationship Id="rId1" Type="http://schemas.openxmlformats.org/officeDocument/2006/relationships/slideLayout" Target="../slideLayouts/slideLayout3.xml"/><Relationship Id="rId5" Type="http://schemas.openxmlformats.org/officeDocument/2006/relationships/image" Target="../media/image64.gif"/><Relationship Id="rId4" Type="http://schemas.openxmlformats.org/officeDocument/2006/relationships/hyperlink" Target="http://www.embedded.com/print/4011121"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3.xml"/><Relationship Id="rId4" Type="http://schemas.openxmlformats.org/officeDocument/2006/relationships/comments" Target="../comments/comment4.xml"/></Relationships>
</file>

<file path=ppt/slides/_rels/slide3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gif"/><Relationship Id="rId1" Type="http://schemas.openxmlformats.org/officeDocument/2006/relationships/slideLayout" Target="../slideLayouts/slideLayout3.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jpeg"/></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4.xml"/><Relationship Id="rId7" Type="http://schemas.openxmlformats.org/officeDocument/2006/relationships/image" Target="../media/image13.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hyperlink" Target="http://whites.sdsmt.edu/classes/ee382/notes/382Lecture32.pdf" TargetMode="External"/><Relationship Id="rId4" Type="http://schemas.openxmlformats.org/officeDocument/2006/relationships/slideLayout" Target="../slideLayouts/slideLayout3.xml"/><Relationship Id="rId9" Type="http://schemas.openxmlformats.org/officeDocument/2006/relationships/hyperlink" Target="https://www.safaribooksonline.com/library/view/rf-and-microwave/9781118349571/c07_level1_3.x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6"/>
          <p:cNvSpPr txBox="1">
            <a:spLocks noChangeArrowheads="1"/>
          </p:cNvSpPr>
          <p:nvPr/>
        </p:nvSpPr>
        <p:spPr bwMode="auto">
          <a:xfrm>
            <a:off x="674007" y="4226412"/>
            <a:ext cx="5786199" cy="2323713"/>
          </a:xfrm>
          <a:prstGeom prst="rect">
            <a:avLst/>
          </a:prstGeom>
          <a:noFill/>
          <a:ln w="9525">
            <a:noFill/>
            <a:miter lim="800000"/>
            <a:headEnd/>
            <a:tailEnd/>
          </a:ln>
        </p:spPr>
        <p:txBody>
          <a:bodyPr wrap="none" lIns="0">
            <a:spAutoFit/>
          </a:bodyPr>
          <a:lstStyle/>
          <a:p>
            <a:r>
              <a:rPr lang="en-US" sz="2000" dirty="0">
                <a:solidFill>
                  <a:schemeClr val="bg1"/>
                </a:solidFill>
                <a:latin typeface="Kalinga" panose="020B0502040204020203" pitchFamily="34" charset="0"/>
                <a:cs typeface="Kalinga" panose="020B0502040204020203" pitchFamily="34" charset="0"/>
              </a:rPr>
              <a:t>Xiaoguang “Leo” Liu</a:t>
            </a:r>
          </a:p>
          <a:p>
            <a:endParaRPr lang="en-US" sz="500" dirty="0">
              <a:solidFill>
                <a:schemeClr val="bg1"/>
              </a:solidFill>
              <a:latin typeface="Kalinga" panose="020B0502040204020203" pitchFamily="34" charset="0"/>
              <a:cs typeface="Kalinga" panose="020B0502040204020203" pitchFamily="34" charset="0"/>
            </a:endParaRPr>
          </a:p>
          <a:p>
            <a:r>
              <a:rPr lang="en-US" sz="2000" dirty="0">
                <a:solidFill>
                  <a:schemeClr val="bg1"/>
                </a:solidFill>
                <a:latin typeface="Kalinga" panose="020B0502040204020203" pitchFamily="34" charset="0"/>
                <a:cs typeface="Kalinga" panose="020B0502040204020203" pitchFamily="34" charset="0"/>
              </a:rPr>
              <a:t>Assistant Professor</a:t>
            </a:r>
          </a:p>
          <a:p>
            <a:endParaRPr lang="en-US" sz="500" dirty="0">
              <a:solidFill>
                <a:schemeClr val="bg1"/>
              </a:solidFill>
              <a:latin typeface="Kalinga" panose="020B0502040204020203" pitchFamily="34" charset="0"/>
              <a:cs typeface="Kalinga" panose="020B0502040204020203" pitchFamily="34" charset="0"/>
            </a:endParaRPr>
          </a:p>
          <a:p>
            <a:r>
              <a:rPr lang="en-US" sz="2000" dirty="0">
                <a:solidFill>
                  <a:schemeClr val="bg1"/>
                </a:solidFill>
                <a:latin typeface="Kalinga" panose="020B0502040204020203" pitchFamily="34" charset="0"/>
                <a:cs typeface="Kalinga" panose="020B0502040204020203" pitchFamily="34" charset="0"/>
              </a:rPr>
              <a:t>School of Electrical and Computer Engineering</a:t>
            </a:r>
          </a:p>
          <a:p>
            <a:endParaRPr lang="en-US" sz="500" dirty="0">
              <a:solidFill>
                <a:schemeClr val="bg1"/>
              </a:solidFill>
              <a:latin typeface="Kalinga" panose="020B0502040204020203" pitchFamily="34" charset="0"/>
              <a:cs typeface="Kalinga" panose="020B0502040204020203" pitchFamily="34" charset="0"/>
            </a:endParaRPr>
          </a:p>
          <a:p>
            <a:endParaRPr lang="en-US" sz="500" dirty="0">
              <a:solidFill>
                <a:schemeClr val="bg1"/>
              </a:solidFill>
              <a:latin typeface="Kalinga" panose="020B0502040204020203" pitchFamily="34" charset="0"/>
              <a:cs typeface="Kalinga" panose="020B0502040204020203" pitchFamily="34" charset="0"/>
            </a:endParaRPr>
          </a:p>
          <a:p>
            <a:r>
              <a:rPr lang="en-US" sz="2000" dirty="0">
                <a:solidFill>
                  <a:schemeClr val="bg1"/>
                </a:solidFill>
                <a:latin typeface="Kalinga" panose="020B0502040204020203" pitchFamily="34" charset="0"/>
                <a:cs typeface="Kalinga" panose="020B0502040204020203" pitchFamily="34" charset="0"/>
              </a:rPr>
              <a:t>Tel: </a:t>
            </a:r>
            <a:r>
              <a:rPr lang="en-US" sz="2000" dirty="0" smtClean="0">
                <a:solidFill>
                  <a:schemeClr val="bg1"/>
                </a:solidFill>
                <a:latin typeface="Kalinga" panose="020B0502040204020203" pitchFamily="34" charset="0"/>
                <a:cs typeface="Kalinga" panose="020B0502040204020203" pitchFamily="34" charset="0"/>
              </a:rPr>
              <a:t>530-289-6367</a:t>
            </a:r>
            <a:endParaRPr lang="en-US" sz="2000" dirty="0">
              <a:solidFill>
                <a:schemeClr val="bg1"/>
              </a:solidFill>
              <a:latin typeface="Kalinga" panose="020B0502040204020203" pitchFamily="34" charset="0"/>
              <a:cs typeface="Kalinga" panose="020B0502040204020203" pitchFamily="34" charset="0"/>
            </a:endParaRPr>
          </a:p>
          <a:p>
            <a:endParaRPr lang="en-US" sz="500" dirty="0">
              <a:solidFill>
                <a:schemeClr val="bg1">
                  <a:lumMod val="75000"/>
                  <a:lumOff val="25000"/>
                </a:schemeClr>
              </a:solidFill>
              <a:latin typeface="Kalinga" panose="020B0502040204020203" pitchFamily="34" charset="0"/>
              <a:cs typeface="Kalinga" panose="020B0502040204020203" pitchFamily="34" charset="0"/>
            </a:endParaRPr>
          </a:p>
          <a:p>
            <a:r>
              <a:rPr lang="en-US" sz="2000" dirty="0">
                <a:solidFill>
                  <a:schemeClr val="bg1">
                    <a:lumMod val="75000"/>
                    <a:lumOff val="25000"/>
                  </a:schemeClr>
                </a:solidFill>
                <a:latin typeface="Kalinga" panose="020B0502040204020203" pitchFamily="34" charset="0"/>
                <a:cs typeface="Kalinga" panose="020B0502040204020203" pitchFamily="34" charset="0"/>
                <a:hlinkClick r:id="rId3"/>
              </a:rPr>
              <a:t>lxgliu@ucdavis.edu</a:t>
            </a:r>
            <a:endParaRPr lang="en-US" sz="2000" dirty="0">
              <a:solidFill>
                <a:schemeClr val="bg1">
                  <a:lumMod val="75000"/>
                  <a:lumOff val="25000"/>
                </a:schemeClr>
              </a:solidFill>
              <a:latin typeface="Kalinga" panose="020B0502040204020203" pitchFamily="34" charset="0"/>
              <a:cs typeface="Kalinga" panose="020B0502040204020203" pitchFamily="34" charset="0"/>
            </a:endParaRPr>
          </a:p>
          <a:p>
            <a:r>
              <a:rPr lang="en-US" sz="2000" dirty="0">
                <a:solidFill>
                  <a:schemeClr val="bg1">
                    <a:lumMod val="75000"/>
                    <a:lumOff val="25000"/>
                  </a:schemeClr>
                </a:solidFill>
                <a:latin typeface="Kalinga" panose="020B0502040204020203" pitchFamily="34" charset="0"/>
                <a:cs typeface="Kalinga" panose="020B0502040204020203" pitchFamily="34" charset="0"/>
                <a:hlinkClick r:id="rId4"/>
              </a:rPr>
              <a:t>http://</a:t>
            </a:r>
            <a:r>
              <a:rPr lang="en-US" sz="2000" dirty="0" smtClean="0">
                <a:solidFill>
                  <a:schemeClr val="bg1">
                    <a:lumMod val="75000"/>
                    <a:lumOff val="25000"/>
                  </a:schemeClr>
                </a:solidFill>
                <a:latin typeface="Kalinga" panose="020B0502040204020203" pitchFamily="34" charset="0"/>
                <a:cs typeface="Kalinga" panose="020B0502040204020203" pitchFamily="34" charset="0"/>
                <a:hlinkClick r:id="rId4"/>
              </a:rPr>
              <a:t>ucdart.net</a:t>
            </a:r>
            <a:endParaRPr lang="en-US" sz="2000" dirty="0">
              <a:solidFill>
                <a:schemeClr val="bg1">
                  <a:lumMod val="75000"/>
                  <a:lumOff val="25000"/>
                </a:schemeClr>
              </a:solidFill>
              <a:latin typeface="Kalinga" panose="020B0502040204020203" pitchFamily="34" charset="0"/>
              <a:cs typeface="Kalinga" panose="020B0502040204020203" pitchFamily="34" charset="0"/>
            </a:endParaRPr>
          </a:p>
        </p:txBody>
      </p:sp>
      <p:sp>
        <p:nvSpPr>
          <p:cNvPr id="4" name="Title 3"/>
          <p:cNvSpPr>
            <a:spLocks noGrp="1"/>
          </p:cNvSpPr>
          <p:nvPr>
            <p:ph type="ctrTitle"/>
          </p:nvPr>
        </p:nvSpPr>
        <p:spPr>
          <a:xfrm>
            <a:off x="621611" y="1302327"/>
            <a:ext cx="8073362" cy="1143000"/>
          </a:xfrm>
        </p:spPr>
        <p:txBody>
          <a:bodyPr lIns="0">
            <a:normAutofit/>
          </a:bodyPr>
          <a:lstStyle/>
          <a:p>
            <a:r>
              <a:rPr lang="en-US" dirty="0" smtClean="0">
                <a:latin typeface="Franklin Gothic Demi" panose="020B0703020102020204" pitchFamily="34" charset="0"/>
              </a:rPr>
              <a:t>Design of RF &amp; Microwave Systems</a:t>
            </a:r>
            <a:endParaRPr lang="en-US" dirty="0">
              <a:latin typeface="Franklin Gothic Demi" panose="020B0703020102020204" pitchFamily="34" charset="0"/>
            </a:endParaRPr>
          </a:p>
        </p:txBody>
      </p:sp>
      <p:sp>
        <p:nvSpPr>
          <p:cNvPr id="5" name="Text Placeholder 4"/>
          <p:cNvSpPr>
            <a:spLocks noGrp="1"/>
          </p:cNvSpPr>
          <p:nvPr>
            <p:ph type="subTitle" idx="1"/>
          </p:nvPr>
        </p:nvSpPr>
        <p:spPr>
          <a:xfrm>
            <a:off x="629767" y="1194971"/>
            <a:ext cx="4419600" cy="381000"/>
          </a:xfrm>
        </p:spPr>
        <p:txBody>
          <a:bodyPr lIns="0"/>
          <a:lstStyle/>
          <a:p>
            <a:r>
              <a:rPr lang="en-US" sz="2400" b="1" dirty="0" smtClean="0">
                <a:solidFill>
                  <a:srgbClr val="BF9900"/>
                </a:solidFill>
              </a:rPr>
              <a:t>EEC 134 A&amp;B</a:t>
            </a:r>
            <a:endParaRPr lang="en-US" sz="2400" b="1" dirty="0">
              <a:solidFill>
                <a:srgbClr val="BF9900"/>
              </a:solidFill>
            </a:endParaRPr>
          </a:p>
        </p:txBody>
      </p:sp>
      <p:sp>
        <p:nvSpPr>
          <p:cNvPr id="7" name="TextBox 8"/>
          <p:cNvSpPr txBox="1">
            <a:spLocks noChangeArrowheads="1"/>
          </p:cNvSpPr>
          <p:nvPr/>
        </p:nvSpPr>
        <p:spPr bwMode="auto">
          <a:xfrm>
            <a:off x="662432" y="2651616"/>
            <a:ext cx="8032541" cy="1077218"/>
          </a:xfrm>
          <a:prstGeom prst="rect">
            <a:avLst/>
          </a:prstGeom>
          <a:noFill/>
          <a:ln w="9525">
            <a:noFill/>
            <a:miter lim="800000"/>
            <a:headEnd/>
            <a:tailEnd/>
          </a:ln>
        </p:spPr>
        <p:txBody>
          <a:bodyPr wrap="square" lIns="0">
            <a:spAutoFit/>
          </a:bodyPr>
          <a:lstStyle/>
          <a:p>
            <a:pPr marL="1771650" indent="-1771650"/>
            <a:r>
              <a:rPr lang="en-US" sz="3200">
                <a:solidFill>
                  <a:srgbClr val="091D58"/>
                </a:solidFill>
                <a:latin typeface="Myriad Pro" panose="020B0503030403020204" pitchFamily="34" charset="0"/>
              </a:rPr>
              <a:t>Lecture </a:t>
            </a:r>
            <a:r>
              <a:rPr lang="en-US" sz="3200" dirty="0">
                <a:solidFill>
                  <a:srgbClr val="091D58"/>
                </a:solidFill>
                <a:latin typeface="Myriad Pro" panose="020B0503030403020204" pitchFamily="34" charset="0"/>
              </a:rPr>
              <a:t>7</a:t>
            </a:r>
            <a:r>
              <a:rPr lang="en-US" sz="3200" smtClean="0">
                <a:solidFill>
                  <a:srgbClr val="091D58"/>
                </a:solidFill>
                <a:latin typeface="Myriad Pro" panose="020B0503030403020204" pitchFamily="34" charset="0"/>
              </a:rPr>
              <a:t>: </a:t>
            </a:r>
            <a:r>
              <a:rPr lang="en-US" sz="3200" dirty="0" smtClean="0">
                <a:solidFill>
                  <a:srgbClr val="091D58"/>
                </a:solidFill>
                <a:latin typeface="Myriad Pro" panose="020B0503030403020204" pitchFamily="34" charset="0"/>
              </a:rPr>
              <a:t>	Building Blocks of RF Systems </a:t>
            </a:r>
          </a:p>
          <a:p>
            <a:pPr marL="1771650" indent="-1771650"/>
            <a:r>
              <a:rPr lang="en-US" sz="3200" dirty="0" smtClean="0">
                <a:solidFill>
                  <a:srgbClr val="091D58"/>
                </a:solidFill>
                <a:latin typeface="Myriad Pro" panose="020B0503030403020204" pitchFamily="34" charset="0"/>
              </a:rPr>
              <a:t>	– Antennas</a:t>
            </a:r>
            <a:endParaRPr lang="en-US" sz="3200" dirty="0">
              <a:solidFill>
                <a:srgbClr val="091D58"/>
              </a:solidFill>
              <a:latin typeface="Myriad Pro" panose="020B0503030403020204"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Near Field</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304800" y="933262"/>
                <a:ext cx="8493123" cy="4335463"/>
              </a:xfrm>
            </p:spPr>
            <p:txBody>
              <a:bodyPr/>
              <a:lstStyle/>
              <a:p>
                <a:r>
                  <a:rPr lang="en-US" dirty="0" smtClean="0"/>
                  <a:t>Let’s examine the field expressions at small and large distances to the </a:t>
                </a:r>
                <a:r>
                  <a:rPr lang="en-US" dirty="0" err="1" smtClean="0"/>
                  <a:t>Hertzian</a:t>
                </a:r>
                <a:r>
                  <a:rPr lang="en-US" dirty="0" smtClean="0"/>
                  <a:t> dipole</a:t>
                </a:r>
              </a:p>
              <a:p>
                <a:r>
                  <a:rPr lang="en-US" dirty="0" smtClean="0"/>
                  <a:t>When </a:t>
                </a:r>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𝑅</m:t>
                    </m:r>
                    <m:r>
                      <a:rPr lang="en-US" b="0" i="1" smtClean="0">
                        <a:latin typeface="Cambria Math" panose="02040503050406030204" pitchFamily="18" charset="0"/>
                      </a:rPr>
                      <m:t>→0</m:t>
                    </m:r>
                  </m:oMath>
                </a14:m>
                <a:r>
                  <a:rPr lang="en-US" dirty="0" smtClean="0"/>
                  <a:t>, the field equations reduce to </a:t>
                </a: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304800" y="933262"/>
                <a:ext cx="8493123" cy="4335463"/>
              </a:xfrm>
              <a:blipFill rotWithShape="0">
                <a:blip r:embed="rId5"/>
                <a:stretch>
                  <a:fillRect l="-1723" t="-1266"/>
                </a:stretch>
              </a:blipFill>
            </p:spPr>
            <p:txBody>
              <a:bodyPr/>
              <a:lstStyle/>
              <a:p>
                <a:r>
                  <a:rPr lang="en-US">
                    <a:noFill/>
                  </a:rPr>
                  <a:t> </a:t>
                </a:r>
              </a:p>
            </p:txBody>
          </p:sp>
        </mc:Fallback>
      </mc:AlternateContent>
      <p:pic>
        <p:nvPicPr>
          <p:cNvPr id="7" name="Picture 6"/>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042507" y="2283684"/>
            <a:ext cx="2096762" cy="531809"/>
          </a:xfrm>
          <a:prstGeom prst="rect">
            <a:avLst/>
          </a:prstGeom>
        </p:spPr>
      </p:pic>
      <p:pic>
        <p:nvPicPr>
          <p:cNvPr id="6" name="Picture 5"/>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042507" y="3190666"/>
            <a:ext cx="1891048" cy="531809"/>
          </a:xfrm>
          <a:prstGeom prst="rect">
            <a:avLst/>
          </a:prstGeom>
        </p:spPr>
      </p:pic>
      <p:pic>
        <p:nvPicPr>
          <p:cNvPr id="9" name="Picture 8"/>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3042507" y="5112089"/>
            <a:ext cx="1933715" cy="531809"/>
          </a:xfrm>
          <a:prstGeom prst="rect">
            <a:avLst/>
          </a:prstGeom>
        </p:spPr>
      </p:pic>
      <p:pic>
        <p:nvPicPr>
          <p:cNvPr id="10" name="Picture 9"/>
          <p:cNvPicPr>
            <a:picLocks noChangeAspect="1"/>
          </p:cNvPicPr>
          <p:nvPr/>
        </p:nvPicPr>
        <p:blipFill rotWithShape="1">
          <a:blip r:embed="rId9"/>
          <a:srcRect t="12419" b="1693"/>
          <a:stretch/>
        </p:blipFill>
        <p:spPr>
          <a:xfrm>
            <a:off x="604559" y="2889094"/>
            <a:ext cx="1885950" cy="2364260"/>
          </a:xfrm>
          <a:prstGeom prst="rect">
            <a:avLst/>
          </a:prstGeom>
        </p:spPr>
      </p:pic>
      <p:pic>
        <p:nvPicPr>
          <p:cNvPr id="11" name="Picture 10"/>
          <p:cNvPicPr>
            <a:picLocks noChangeAspect="1"/>
          </p:cNvPicPr>
          <p:nvPr/>
        </p:nvPicPr>
        <p:blipFill>
          <a:blip r:embed="rId10"/>
          <a:stretch>
            <a:fillRect/>
          </a:stretch>
        </p:blipFill>
        <p:spPr>
          <a:xfrm>
            <a:off x="6072736" y="2161001"/>
            <a:ext cx="1951079" cy="1966030"/>
          </a:xfrm>
          <a:prstGeom prst="rect">
            <a:avLst/>
          </a:prstGeom>
        </p:spPr>
      </p:pic>
      <p:sp>
        <p:nvSpPr>
          <p:cNvPr id="12" name="TextBox 11"/>
          <p:cNvSpPr txBox="1"/>
          <p:nvPr/>
        </p:nvSpPr>
        <p:spPr>
          <a:xfrm>
            <a:off x="3042507" y="4071224"/>
            <a:ext cx="3292390" cy="707886"/>
          </a:xfrm>
          <a:prstGeom prst="rect">
            <a:avLst/>
          </a:prstGeom>
          <a:noFill/>
        </p:spPr>
        <p:txBody>
          <a:bodyPr wrap="square" rtlCol="0">
            <a:spAutoFit/>
          </a:bodyPr>
          <a:lstStyle/>
          <a:p>
            <a:r>
              <a:rPr lang="en-US" sz="2000" dirty="0" smtClean="0">
                <a:solidFill>
                  <a:srgbClr val="292929"/>
                </a:solidFill>
                <a:latin typeface="Kalinga" panose="020B0502040204020203" pitchFamily="34" charset="0"/>
                <a:cs typeface="Kalinga" panose="020B0502040204020203" pitchFamily="34" charset="0"/>
              </a:rPr>
              <a:t>Similar to the electric field of a static electric dipole</a:t>
            </a:r>
          </a:p>
        </p:txBody>
      </p:sp>
      <p:sp>
        <p:nvSpPr>
          <p:cNvPr id="13" name="TextBox 12"/>
          <p:cNvSpPr txBox="1"/>
          <p:nvPr/>
        </p:nvSpPr>
        <p:spPr>
          <a:xfrm>
            <a:off x="3042507" y="5802099"/>
            <a:ext cx="3144109" cy="707886"/>
          </a:xfrm>
          <a:prstGeom prst="rect">
            <a:avLst/>
          </a:prstGeom>
          <a:noFill/>
        </p:spPr>
        <p:txBody>
          <a:bodyPr wrap="square" rtlCol="0">
            <a:spAutoFit/>
          </a:bodyPr>
          <a:lstStyle/>
          <a:p>
            <a:r>
              <a:rPr lang="en-US" sz="2000" dirty="0" smtClean="0">
                <a:solidFill>
                  <a:srgbClr val="292929"/>
                </a:solidFill>
                <a:latin typeface="Kalinga" panose="020B0502040204020203" pitchFamily="34" charset="0"/>
                <a:cs typeface="Kalinga" panose="020B0502040204020203" pitchFamily="34" charset="0"/>
              </a:rPr>
              <a:t>Similar to the field of a small current</a:t>
            </a:r>
          </a:p>
        </p:txBody>
      </p:sp>
      <p:sp>
        <p:nvSpPr>
          <p:cNvPr id="14" name="Rectangle 13"/>
          <p:cNvSpPr/>
          <p:nvPr/>
        </p:nvSpPr>
        <p:spPr>
          <a:xfrm>
            <a:off x="1453978" y="6604503"/>
            <a:ext cx="6693243" cy="246221"/>
          </a:xfrm>
          <a:prstGeom prst="rect">
            <a:avLst/>
          </a:prstGeom>
        </p:spPr>
        <p:txBody>
          <a:bodyPr wrap="square">
            <a:spAutoFit/>
          </a:bodyPr>
          <a:lstStyle/>
          <a:p>
            <a:r>
              <a:rPr lang="en-US" sz="1000" dirty="0" smtClean="0">
                <a:solidFill>
                  <a:srgbClr val="000000"/>
                </a:solidFill>
                <a:hlinkClick r:id="rId11"/>
              </a:rPr>
              <a:t>http</a:t>
            </a:r>
            <a:r>
              <a:rPr lang="en-US" sz="1000" dirty="0">
                <a:solidFill>
                  <a:srgbClr val="000000"/>
                </a:solidFill>
                <a:hlinkClick r:id="rId11"/>
              </a:rPr>
              <a:t>://</a:t>
            </a:r>
            <a:r>
              <a:rPr lang="en-US" sz="1000" dirty="0" smtClean="0">
                <a:solidFill>
                  <a:srgbClr val="000000"/>
                </a:solidFill>
                <a:hlinkClick r:id="rId11"/>
              </a:rPr>
              <a:t>whites.sdsmt.edu/classes/ee382/notes/382Lecture32.pdf</a:t>
            </a:r>
            <a:r>
              <a:rPr lang="en-US" sz="1000" dirty="0" smtClean="0">
                <a:solidFill>
                  <a:srgbClr val="000000"/>
                </a:solidFill>
              </a:rPr>
              <a:t> </a:t>
            </a:r>
            <a:endParaRPr lang="en-US" sz="1000" dirty="0">
              <a:solidFill>
                <a:srgbClr val="000000"/>
              </a:solidFill>
            </a:endParaRPr>
          </a:p>
        </p:txBody>
      </p:sp>
    </p:spTree>
    <p:extLst>
      <p:ext uri="{BB962C8B-B14F-4D97-AF65-F5344CB8AC3E}">
        <p14:creationId xmlns:p14="http://schemas.microsoft.com/office/powerpoint/2010/main" val="37567405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Far Field</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p:txBody>
              <a:bodyPr/>
              <a:lstStyle/>
              <a:p>
                <a:r>
                  <a:rPr lang="en-US" dirty="0" smtClean="0"/>
                  <a:t>For </a:t>
                </a:r>
                <a:r>
                  <a:rPr lang="en-US" dirty="0"/>
                  <a:t> </a:t>
                </a:r>
                <a14:m>
                  <m:oMath xmlns:m="http://schemas.openxmlformats.org/officeDocument/2006/math">
                    <m:r>
                      <a:rPr lang="en-US" i="1">
                        <a:latin typeface="Cambria Math" panose="02040503050406030204" pitchFamily="18" charset="0"/>
                      </a:rPr>
                      <m:t>𝛽</m:t>
                    </m:r>
                    <m:r>
                      <a:rPr lang="en-US" i="1">
                        <a:latin typeface="Cambria Math" panose="02040503050406030204" pitchFamily="18" charset="0"/>
                      </a:rPr>
                      <m:t>𝑅</m:t>
                    </m:r>
                    <m:r>
                      <a:rPr lang="en-US" i="1">
                        <a:latin typeface="Cambria Math" panose="02040503050406030204" pitchFamily="18" charset="0"/>
                      </a:rPr>
                      <m:t>→∞</m:t>
                    </m:r>
                  </m:oMath>
                </a14:m>
                <a:r>
                  <a:rPr lang="en-US" dirty="0" smtClean="0"/>
                  <a:t>, the field expressions reduce to </a:t>
                </a:r>
              </a:p>
              <a:p>
                <a:endParaRPr lang="en-US" dirty="0"/>
              </a:p>
              <a:p>
                <a:endParaRPr lang="en-US" dirty="0" smtClean="0"/>
              </a:p>
              <a:p>
                <a:endParaRPr lang="en-US" dirty="0"/>
              </a:p>
              <a:p>
                <a:endParaRPr lang="en-US" dirty="0" smtClean="0"/>
              </a:p>
              <a:p>
                <a:r>
                  <a:rPr lang="en-US" dirty="0" smtClean="0"/>
                  <a:t>Electric and magnetic fields are in phase and perpendicular to each other</a:t>
                </a:r>
              </a:p>
              <a:p>
                <a:r>
                  <a:rPr lang="en-US" dirty="0" smtClean="0"/>
                  <a:t>The </a:t>
                </a:r>
                <a:r>
                  <a:rPr lang="en-US" dirty="0" err="1"/>
                  <a:t>Poynting</a:t>
                </a:r>
                <a:r>
                  <a:rPr lang="en-US" dirty="0"/>
                  <a:t> vector </a:t>
                </a:r>
                <a:r>
                  <a:rPr lang="en-US" dirty="0" smtClean="0"/>
                  <a:t>indicates net power flow that decays with </a:t>
                </a:r>
                <a:r>
                  <a:rPr lang="en-US" i="1" dirty="0" smtClean="0">
                    <a:latin typeface="Times" panose="02020603050405020304" pitchFamily="18" charset="0"/>
                    <a:cs typeface="Times" panose="02020603050405020304" pitchFamily="18" charset="0"/>
                  </a:rPr>
                  <a:t>1/R</a:t>
                </a:r>
                <a:r>
                  <a:rPr lang="en-US" i="1" baseline="30000" dirty="0" smtClean="0">
                    <a:latin typeface="Times" panose="02020603050405020304" pitchFamily="18" charset="0"/>
                    <a:cs typeface="Times" panose="02020603050405020304" pitchFamily="18" charset="0"/>
                  </a:rPr>
                  <a:t>2</a:t>
                </a:r>
                <a:r>
                  <a:rPr lang="en-US" dirty="0" smtClean="0"/>
                  <a:t> in the radial direction </a:t>
                </a:r>
              </a:p>
              <a:p>
                <a:endParaRPr lang="en-US" dirty="0"/>
              </a:p>
              <a:p>
                <a:pPr lvl="1"/>
                <a:endParaRPr lang="en-US" dirty="0" smtClean="0"/>
              </a:p>
              <a:p>
                <a:pPr lvl="1"/>
                <a:endParaRPr lang="en-US" dirty="0" smtClean="0"/>
              </a:p>
              <a:p>
                <a:pPr lvl="1"/>
                <a:r>
                  <a:rPr lang="en-US" dirty="0" smtClean="0"/>
                  <a:t>It can be proven that the </a:t>
                </a:r>
                <a:r>
                  <a:rPr lang="en-US" b="1" dirty="0" smtClean="0"/>
                  <a:t>net </a:t>
                </a:r>
                <a:r>
                  <a:rPr lang="en-US" dirty="0" smtClean="0"/>
                  <a:t>power flow is also in the radial direction in the near field, thus conserving the energy</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blipFill rotWithShape="0">
                <a:blip r:embed="rId5"/>
                <a:stretch>
                  <a:fillRect l="-1723" t="-1125" r="-1077" b="-13643"/>
                </a:stretch>
              </a:blipFill>
            </p:spPr>
            <p:txBody>
              <a:bodyPr/>
              <a:lstStyle/>
              <a:p>
                <a:r>
                  <a:rPr lang="en-US">
                    <a:noFill/>
                  </a:rPr>
                  <a:t> </a:t>
                </a:r>
              </a:p>
            </p:txBody>
          </p:sp>
        </mc:Fallback>
      </mc:AlternateContent>
      <p:pic>
        <p:nvPicPr>
          <p:cNvPr id="4" name="Picture 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032476" y="1400598"/>
            <a:ext cx="2825143" cy="565333"/>
          </a:xfrm>
          <a:prstGeom prst="rect">
            <a:avLst/>
          </a:prstGeom>
        </p:spPr>
      </p:pic>
      <p:pic>
        <p:nvPicPr>
          <p:cNvPr id="6" name="Picture 5"/>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032476" y="2150600"/>
            <a:ext cx="2733715" cy="565333"/>
          </a:xfrm>
          <a:prstGeom prst="rect">
            <a:avLst/>
          </a:prstGeom>
        </p:spPr>
      </p:pic>
      <p:pic>
        <p:nvPicPr>
          <p:cNvPr id="11" name="Picture 10"/>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107170" y="4289719"/>
            <a:ext cx="4888382" cy="576000"/>
          </a:xfrm>
          <a:prstGeom prst="rect">
            <a:avLst/>
          </a:prstGeom>
        </p:spPr>
      </p:pic>
      <p:sp>
        <p:nvSpPr>
          <p:cNvPr id="12" name="Rectangle 11"/>
          <p:cNvSpPr/>
          <p:nvPr/>
        </p:nvSpPr>
        <p:spPr>
          <a:xfrm>
            <a:off x="1404551" y="6623274"/>
            <a:ext cx="4572000" cy="246221"/>
          </a:xfrm>
          <a:prstGeom prst="rect">
            <a:avLst/>
          </a:prstGeom>
        </p:spPr>
        <p:txBody>
          <a:bodyPr>
            <a:spAutoFit/>
          </a:bodyPr>
          <a:lstStyle/>
          <a:p>
            <a:r>
              <a:rPr lang="en-US" sz="1000" dirty="0">
                <a:solidFill>
                  <a:srgbClr val="292929"/>
                </a:solidFill>
                <a:hlinkClick r:id="rId9"/>
              </a:rPr>
              <a:t>http://www.hep.princeton.edu/~</a:t>
            </a:r>
            <a:r>
              <a:rPr lang="en-US" sz="1000" dirty="0" smtClean="0">
                <a:solidFill>
                  <a:srgbClr val="292929"/>
                </a:solidFill>
                <a:hlinkClick r:id="rId9"/>
              </a:rPr>
              <a:t>mcdonald/examples/hertzian_momentum.pdf</a:t>
            </a:r>
            <a:r>
              <a:rPr lang="en-US" sz="1000" dirty="0" smtClean="0">
                <a:solidFill>
                  <a:srgbClr val="292929"/>
                </a:solidFill>
              </a:rPr>
              <a:t> </a:t>
            </a:r>
            <a:endParaRPr lang="en-US" sz="1000" dirty="0">
              <a:solidFill>
                <a:srgbClr val="292929"/>
              </a:solidFill>
            </a:endParaRPr>
          </a:p>
        </p:txBody>
      </p:sp>
    </p:spTree>
    <p:extLst>
      <p:ext uri="{BB962C8B-B14F-4D97-AF65-F5344CB8AC3E}">
        <p14:creationId xmlns:p14="http://schemas.microsoft.com/office/powerpoint/2010/main" val="1363732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Hertzian</a:t>
            </a:r>
            <a:r>
              <a:rPr lang="en-US" dirty="0" smtClean="0"/>
              <a:t> Dipole Field</a:t>
            </a:r>
            <a:endParaRPr lang="en-US" dirty="0"/>
          </a:p>
        </p:txBody>
      </p:sp>
      <p:sp>
        <p:nvSpPr>
          <p:cNvPr id="3" name="Text Placeholder 2"/>
          <p:cNvSpPr>
            <a:spLocks noGrp="1"/>
          </p:cNvSpPr>
          <p:nvPr>
            <p:ph type="body" sz="quarter" idx="10"/>
          </p:nvPr>
        </p:nvSpPr>
        <p:spPr/>
        <p:txBody>
          <a:bodyPr/>
          <a:lstStyle/>
          <a:p>
            <a:r>
              <a:rPr lang="en-US" dirty="0" smtClean="0"/>
              <a:t>A depiction of the field distribution of a </a:t>
            </a:r>
            <a:r>
              <a:rPr lang="en-US" dirty="0" err="1" smtClean="0"/>
              <a:t>Hertzian</a:t>
            </a:r>
            <a:r>
              <a:rPr lang="en-US" dirty="0" smtClean="0"/>
              <a:t> dipole by Hertz himself</a:t>
            </a:r>
            <a:endParaRPr lang="en-US" dirty="0"/>
          </a:p>
        </p:txBody>
      </p:sp>
      <p:pic>
        <p:nvPicPr>
          <p:cNvPr id="10242" name="Picture 2" descr="pattern of electromagnetic waves radiated by an ideal electric dipo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848" y="1647135"/>
            <a:ext cx="6677025" cy="34385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453978" y="6601080"/>
            <a:ext cx="4572000" cy="246221"/>
          </a:xfrm>
          <a:prstGeom prst="rect">
            <a:avLst/>
          </a:prstGeom>
        </p:spPr>
        <p:txBody>
          <a:bodyPr>
            <a:spAutoFit/>
          </a:bodyPr>
          <a:lstStyle/>
          <a:p>
            <a:r>
              <a:rPr lang="en-US" sz="1000" dirty="0">
                <a:solidFill>
                  <a:srgbClr val="292929"/>
                </a:solidFill>
                <a:hlinkClick r:id="rId3"/>
              </a:rPr>
              <a:t>http://</a:t>
            </a:r>
            <a:r>
              <a:rPr lang="en-US" sz="1000" dirty="0" smtClean="0">
                <a:solidFill>
                  <a:srgbClr val="292929"/>
                </a:solidFill>
                <a:hlinkClick r:id="rId3"/>
              </a:rPr>
              <a:t>www.newscotland1398.net/nfld1901/marconi-nfld.html</a:t>
            </a:r>
            <a:r>
              <a:rPr lang="en-US" sz="1000" dirty="0" smtClean="0">
                <a:solidFill>
                  <a:srgbClr val="292929"/>
                </a:solidFill>
              </a:rPr>
              <a:t> </a:t>
            </a:r>
            <a:endParaRPr lang="en-US" sz="1000" dirty="0">
              <a:solidFill>
                <a:srgbClr val="292929"/>
              </a:solidFill>
            </a:endParaRPr>
          </a:p>
        </p:txBody>
      </p:sp>
      <p:sp>
        <p:nvSpPr>
          <p:cNvPr id="5" name="Rectangle 4"/>
          <p:cNvSpPr/>
          <p:nvPr/>
        </p:nvSpPr>
        <p:spPr>
          <a:xfrm>
            <a:off x="413778" y="5105011"/>
            <a:ext cx="8730222" cy="1169551"/>
          </a:xfrm>
          <a:prstGeom prst="rect">
            <a:avLst/>
          </a:prstGeom>
        </p:spPr>
        <p:txBody>
          <a:bodyPr wrap="square">
            <a:spAutoFit/>
          </a:bodyPr>
          <a:lstStyle/>
          <a:p>
            <a:r>
              <a:rPr lang="en-US" sz="1400" dirty="0">
                <a:solidFill>
                  <a:srgbClr val="000000"/>
                </a:solidFill>
                <a:latin typeface="Kalinga" panose="020B0502040204020203" pitchFamily="34" charset="0"/>
                <a:cs typeface="Kalinga" panose="020B0502040204020203" pitchFamily="34" charset="0"/>
              </a:rPr>
              <a:t>The pattern of electromagnetic waves radiated by an ideal electric dipole, </a:t>
            </a:r>
            <a:r>
              <a:rPr lang="en-US" sz="1400" dirty="0" smtClean="0">
                <a:solidFill>
                  <a:srgbClr val="000000"/>
                </a:solidFill>
                <a:latin typeface="Kalinga" panose="020B0502040204020203" pitchFamily="34" charset="0"/>
                <a:cs typeface="Kalinga" panose="020B0502040204020203" pitchFamily="34" charset="0"/>
              </a:rPr>
              <a:t>as </a:t>
            </a:r>
            <a:r>
              <a:rPr lang="en-US" sz="1400" dirty="0">
                <a:solidFill>
                  <a:srgbClr val="000000"/>
                </a:solidFill>
                <a:latin typeface="Kalinga" panose="020B0502040204020203" pitchFamily="34" charset="0"/>
                <a:cs typeface="Kalinga" panose="020B0502040204020203" pitchFamily="34" charset="0"/>
              </a:rPr>
              <a:t>calculated by Heinrich Hertz and published in 1889. The axis of the dipole </a:t>
            </a:r>
            <a:r>
              <a:rPr lang="en-US" sz="1400" dirty="0" smtClean="0">
                <a:solidFill>
                  <a:srgbClr val="000000"/>
                </a:solidFill>
                <a:latin typeface="Kalinga" panose="020B0502040204020203" pitchFamily="34" charset="0"/>
                <a:cs typeface="Kalinga" panose="020B0502040204020203" pitchFamily="34" charset="0"/>
              </a:rPr>
              <a:t>is </a:t>
            </a:r>
            <a:r>
              <a:rPr lang="en-US" sz="1400" dirty="0">
                <a:solidFill>
                  <a:srgbClr val="000000"/>
                </a:solidFill>
                <a:latin typeface="Kalinga" panose="020B0502040204020203" pitchFamily="34" charset="0"/>
                <a:cs typeface="Kalinga" panose="020B0502040204020203" pitchFamily="34" charset="0"/>
              </a:rPr>
              <a:t>vertical. Only the upper half of the pattern is shown, the </a:t>
            </a:r>
            <a:r>
              <a:rPr lang="en-US" sz="1400" dirty="0" smtClean="0">
                <a:solidFill>
                  <a:srgbClr val="000000"/>
                </a:solidFill>
                <a:latin typeface="Kalinga" panose="020B0502040204020203" pitchFamily="34" charset="0"/>
                <a:cs typeface="Kalinga" panose="020B0502040204020203" pitchFamily="34" charset="0"/>
              </a:rPr>
              <a:t>lower </a:t>
            </a:r>
            <a:r>
              <a:rPr lang="en-US" sz="1400" dirty="0">
                <a:solidFill>
                  <a:srgbClr val="000000"/>
                </a:solidFill>
                <a:latin typeface="Kalinga" panose="020B0502040204020203" pitchFamily="34" charset="0"/>
                <a:cs typeface="Kalinga" panose="020B0502040204020203" pitchFamily="34" charset="0"/>
              </a:rPr>
              <a:t>half </a:t>
            </a:r>
            <a:r>
              <a:rPr lang="en-US" sz="1400" dirty="0" smtClean="0">
                <a:solidFill>
                  <a:srgbClr val="000000"/>
                </a:solidFill>
                <a:latin typeface="Kalinga" panose="020B0502040204020203" pitchFamily="34" charset="0"/>
                <a:cs typeface="Kalinga" panose="020B0502040204020203" pitchFamily="34" charset="0"/>
              </a:rPr>
              <a:t>being</a:t>
            </a:r>
            <a:r>
              <a:rPr lang="en-US" sz="1400" dirty="0">
                <a:solidFill>
                  <a:srgbClr val="000000"/>
                </a:solidFill>
                <a:latin typeface="Kalinga" panose="020B0502040204020203" pitchFamily="34" charset="0"/>
                <a:cs typeface="Kalinga" panose="020B0502040204020203" pitchFamily="34" charset="0"/>
              </a:rPr>
              <a:t> </a:t>
            </a:r>
            <a:r>
              <a:rPr lang="en-US" sz="1400" dirty="0" smtClean="0">
                <a:solidFill>
                  <a:srgbClr val="000000"/>
                </a:solidFill>
                <a:latin typeface="Kalinga" panose="020B0502040204020203" pitchFamily="34" charset="0"/>
                <a:cs typeface="Kalinga" panose="020B0502040204020203" pitchFamily="34" charset="0"/>
              </a:rPr>
              <a:t>symmetrical</a:t>
            </a:r>
            <a:r>
              <a:rPr lang="en-US" sz="1400" dirty="0">
                <a:solidFill>
                  <a:srgbClr val="000000"/>
                </a:solidFill>
                <a:latin typeface="Kalinga" panose="020B0502040204020203" pitchFamily="34" charset="0"/>
                <a:cs typeface="Kalinga" panose="020B0502040204020203" pitchFamily="34" charset="0"/>
              </a:rPr>
              <a:t>. The scale along the bottom is distance from the dipole </a:t>
            </a:r>
            <a:r>
              <a:rPr lang="en-US" sz="1400" dirty="0" smtClean="0">
                <a:solidFill>
                  <a:srgbClr val="000000"/>
                </a:solidFill>
                <a:latin typeface="Kalinga" panose="020B0502040204020203" pitchFamily="34" charset="0"/>
                <a:cs typeface="Kalinga" panose="020B0502040204020203" pitchFamily="34" charset="0"/>
              </a:rPr>
              <a:t>in wavelengths</a:t>
            </a:r>
            <a:r>
              <a:rPr lang="en-US" sz="1400" dirty="0">
                <a:solidFill>
                  <a:srgbClr val="000000"/>
                </a:solidFill>
                <a:latin typeface="Kalinga" panose="020B0502040204020203" pitchFamily="34" charset="0"/>
                <a:cs typeface="Kalinga" panose="020B0502040204020203" pitchFamily="34" charset="0"/>
              </a:rPr>
              <a:t>. The diagram shows the pattern at one instant of time. After </a:t>
            </a:r>
            <a:r>
              <a:rPr lang="en-US" sz="1400" dirty="0" smtClean="0">
                <a:solidFill>
                  <a:srgbClr val="000000"/>
                </a:solidFill>
                <a:latin typeface="Kalinga" panose="020B0502040204020203" pitchFamily="34" charset="0"/>
                <a:cs typeface="Kalinga" panose="020B0502040204020203" pitchFamily="34" charset="0"/>
              </a:rPr>
              <a:t>one </a:t>
            </a:r>
            <a:r>
              <a:rPr lang="en-US" sz="1400" dirty="0">
                <a:solidFill>
                  <a:srgbClr val="000000"/>
                </a:solidFill>
                <a:latin typeface="Kalinga" panose="020B0502040204020203" pitchFamily="34" charset="0"/>
                <a:cs typeface="Kalinga" panose="020B0502040204020203" pitchFamily="34" charset="0"/>
              </a:rPr>
              <a:t>cycle of oscillation the whole pattern radiates outward one wavelength </a:t>
            </a:r>
            <a:r>
              <a:rPr lang="en-US" sz="1400" dirty="0" smtClean="0">
                <a:solidFill>
                  <a:srgbClr val="000000"/>
                </a:solidFill>
                <a:latin typeface="Kalinga" panose="020B0502040204020203" pitchFamily="34" charset="0"/>
                <a:cs typeface="Kalinga" panose="020B0502040204020203" pitchFamily="34" charset="0"/>
              </a:rPr>
              <a:t>on </a:t>
            </a:r>
            <a:r>
              <a:rPr lang="en-US" sz="1400" dirty="0">
                <a:solidFill>
                  <a:srgbClr val="000000"/>
                </a:solidFill>
                <a:latin typeface="Kalinga" panose="020B0502040204020203" pitchFamily="34" charset="0"/>
                <a:cs typeface="Kalinga" panose="020B0502040204020203" pitchFamily="34" charset="0"/>
              </a:rPr>
              <a:t>the scale shown</a:t>
            </a:r>
            <a:r>
              <a:rPr lang="en-US" sz="1400" dirty="0" smtClean="0">
                <a:solidFill>
                  <a:srgbClr val="000000"/>
                </a:solidFill>
                <a:latin typeface="Kalinga" panose="020B0502040204020203" pitchFamily="34" charset="0"/>
                <a:cs typeface="Kalinga" panose="020B0502040204020203" pitchFamily="34" charset="0"/>
              </a:rPr>
              <a:t>.</a:t>
            </a:r>
            <a:endParaRPr lang="en-US" sz="1400" dirty="0">
              <a:latin typeface="Kalinga" panose="020B0502040204020203" pitchFamily="34" charset="0"/>
              <a:cs typeface="Kalinga" panose="020B0502040204020203" pitchFamily="34" charset="0"/>
            </a:endParaRPr>
          </a:p>
        </p:txBody>
      </p:sp>
    </p:spTree>
    <p:extLst>
      <p:ext uri="{BB962C8B-B14F-4D97-AF65-F5344CB8AC3E}">
        <p14:creationId xmlns:p14="http://schemas.microsoft.com/office/powerpoint/2010/main" val="8569547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err="1" smtClean="0"/>
              <a:t>Hertzian</a:t>
            </a:r>
            <a:r>
              <a:rPr lang="en-US" sz="3200" dirty="0" smtClean="0"/>
              <a:t> Dipole as the Building Block of All Antennas</a:t>
            </a:r>
            <a:endParaRPr lang="en-US" sz="3200" dirty="0"/>
          </a:p>
        </p:txBody>
      </p:sp>
      <p:sp>
        <p:nvSpPr>
          <p:cNvPr id="3" name="Text Placeholder 2"/>
          <p:cNvSpPr>
            <a:spLocks noGrp="1"/>
          </p:cNvSpPr>
          <p:nvPr>
            <p:ph type="body" sz="quarter" idx="10"/>
          </p:nvPr>
        </p:nvSpPr>
        <p:spPr/>
        <p:txBody>
          <a:bodyPr/>
          <a:lstStyle/>
          <a:p>
            <a:r>
              <a:rPr lang="en-US" dirty="0" smtClean="0"/>
              <a:t>A </a:t>
            </a:r>
            <a:r>
              <a:rPr lang="en-US" dirty="0" err="1" smtClean="0"/>
              <a:t>Hertzian</a:t>
            </a:r>
            <a:r>
              <a:rPr lang="en-US" dirty="0" smtClean="0"/>
              <a:t> dipole is composed of an idealized infinitesimally small sinusoidal current</a:t>
            </a:r>
          </a:p>
          <a:p>
            <a:r>
              <a:rPr lang="en-US" dirty="0" smtClean="0"/>
              <a:t>Any other antenna can be thought of as a distribution of such small currents. Therefore, the radiation field of any antenna could be found by integrating the field of a </a:t>
            </a:r>
            <a:r>
              <a:rPr lang="en-US" dirty="0" err="1" smtClean="0"/>
              <a:t>Hertzian</a:t>
            </a:r>
            <a:r>
              <a:rPr lang="en-US" dirty="0" smtClean="0"/>
              <a:t> dipole over the current distribution. </a:t>
            </a:r>
          </a:p>
          <a:p>
            <a:pPr lvl="1"/>
            <a:r>
              <a:rPr lang="en-US" dirty="0" smtClean="0"/>
              <a:t>Antennas are linear and reciprocal</a:t>
            </a:r>
            <a:endParaRPr lang="en-US" dirty="0"/>
          </a:p>
          <a:p>
            <a:r>
              <a:rPr lang="en-US" dirty="0" smtClean="0"/>
              <a:t>Although this is conceptually easy to understand, it can be quite difficult to carry out in practice because the current distribution on an antenna may not be easily determined.</a:t>
            </a:r>
          </a:p>
          <a:p>
            <a:endParaRPr lang="en-US" dirty="0" smtClean="0"/>
          </a:p>
        </p:txBody>
      </p:sp>
    </p:spTree>
    <p:extLst>
      <p:ext uri="{BB962C8B-B14F-4D97-AF65-F5344CB8AC3E}">
        <p14:creationId xmlns:p14="http://schemas.microsoft.com/office/powerpoint/2010/main" val="2152921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Antenna Pattern</a:t>
            </a:r>
            <a:endParaRPr lang="en-US" dirty="0"/>
          </a:p>
        </p:txBody>
      </p:sp>
      <p:sp>
        <p:nvSpPr>
          <p:cNvPr id="3" name="Text Placeholder 2"/>
          <p:cNvSpPr>
            <a:spLocks noGrp="1"/>
          </p:cNvSpPr>
          <p:nvPr>
            <p:ph type="body" sz="quarter" idx="10"/>
          </p:nvPr>
        </p:nvSpPr>
        <p:spPr/>
        <p:txBody>
          <a:bodyPr/>
          <a:lstStyle/>
          <a:p>
            <a:r>
              <a:rPr lang="en-US" sz="1800" dirty="0" smtClean="0"/>
              <a:t>Examining the far-field expressions for the </a:t>
            </a:r>
            <a:r>
              <a:rPr lang="en-US" sz="1800" dirty="0" err="1" smtClean="0"/>
              <a:t>Hertzian</a:t>
            </a:r>
            <a:r>
              <a:rPr lang="en-US" sz="1800" dirty="0" smtClean="0"/>
              <a:t> dipole, we see that the radiation power density is not the same in all directions</a:t>
            </a:r>
          </a:p>
          <a:p>
            <a:endParaRPr lang="en-US" sz="1800" dirty="0"/>
          </a:p>
          <a:p>
            <a:endParaRPr lang="en-US" sz="1800" dirty="0" smtClean="0"/>
          </a:p>
          <a:p>
            <a:endParaRPr lang="en-US" sz="1800" dirty="0"/>
          </a:p>
          <a:p>
            <a:endParaRPr lang="en-US" sz="1800" dirty="0" smtClean="0"/>
          </a:p>
          <a:p>
            <a:endParaRPr lang="en-US" sz="1800" dirty="0"/>
          </a:p>
          <a:p>
            <a:endParaRPr lang="en-US" sz="1800" dirty="0" smtClean="0"/>
          </a:p>
          <a:p>
            <a:r>
              <a:rPr lang="en-US" sz="1800" dirty="0" smtClean="0"/>
              <a:t>All antennas do not radiate the same in all directions. </a:t>
            </a:r>
          </a:p>
          <a:p>
            <a:r>
              <a:rPr lang="en-US" sz="1800" b="1" dirty="0" smtClean="0"/>
              <a:t>Antenna pattern </a:t>
            </a:r>
            <a:r>
              <a:rPr lang="en-US" sz="1800" dirty="0" smtClean="0"/>
              <a:t>describes the relative strength of radiation with angle</a:t>
            </a:r>
          </a:p>
          <a:p>
            <a:r>
              <a:rPr lang="en-US" sz="1800" dirty="0" smtClean="0"/>
              <a:t>In terms of </a:t>
            </a:r>
          </a:p>
          <a:p>
            <a:pPr lvl="1"/>
            <a:r>
              <a:rPr lang="en-US" sz="1600" dirty="0" smtClean="0"/>
              <a:t>Fields</a:t>
            </a:r>
          </a:p>
          <a:p>
            <a:pPr lvl="1"/>
            <a:endParaRPr lang="en-US" sz="1600" dirty="0"/>
          </a:p>
          <a:p>
            <a:pPr lvl="1"/>
            <a:endParaRPr lang="en-US" sz="1600" dirty="0"/>
          </a:p>
          <a:p>
            <a:pPr lvl="1"/>
            <a:r>
              <a:rPr lang="en-US" sz="1600" dirty="0" smtClean="0"/>
              <a:t>Power</a:t>
            </a:r>
          </a:p>
          <a:p>
            <a:endParaRPr lang="en-US" sz="1800" dirty="0"/>
          </a:p>
          <a:p>
            <a:endParaRPr lang="en-US" sz="1800" dirty="0" smtClean="0"/>
          </a:p>
        </p:txBody>
      </p:sp>
      <p:pic>
        <p:nvPicPr>
          <p:cNvPr id="4" name="Picture 3"/>
          <p:cNvPicPr>
            <a:picLocks noChangeAspect="1"/>
          </p:cNvPicPr>
          <p:nvPr/>
        </p:nvPicPr>
        <p:blipFill>
          <a:blip r:embed="rId7" cstate="print"/>
          <a:stretch>
            <a:fillRect/>
          </a:stretch>
        </p:blipFill>
        <p:spPr>
          <a:xfrm>
            <a:off x="6164540" y="4349577"/>
            <a:ext cx="2560449" cy="2100541"/>
          </a:xfrm>
          <a:prstGeom prst="rect">
            <a:avLst/>
          </a:prstGeom>
        </p:spPr>
      </p:pic>
      <p:sp>
        <p:nvSpPr>
          <p:cNvPr id="5" name="TextBox 4"/>
          <p:cNvSpPr txBox="1"/>
          <p:nvPr/>
        </p:nvSpPr>
        <p:spPr>
          <a:xfrm>
            <a:off x="1439691" y="6523241"/>
            <a:ext cx="5573962" cy="400110"/>
          </a:xfrm>
          <a:prstGeom prst="rect">
            <a:avLst/>
          </a:prstGeom>
          <a:noFill/>
        </p:spPr>
        <p:txBody>
          <a:bodyPr wrap="none" rtlCol="0">
            <a:spAutoFit/>
          </a:bodyPr>
          <a:lstStyle/>
          <a:p>
            <a:r>
              <a:rPr lang="en-US" sz="1000" dirty="0">
                <a:solidFill>
                  <a:srgbClr val="000000"/>
                </a:solidFill>
                <a:hlinkClick r:id="rId8"/>
              </a:rPr>
              <a:t>https://</a:t>
            </a:r>
            <a:r>
              <a:rPr lang="en-US" sz="1000" dirty="0" smtClean="0">
                <a:solidFill>
                  <a:srgbClr val="000000"/>
                </a:solidFill>
                <a:hlinkClick r:id="rId8"/>
              </a:rPr>
              <a:t>www.safaribooksonline.com/library/view/rf-and-microwave/9781118349571/c07_level1_3.xhtml</a:t>
            </a:r>
            <a:endParaRPr lang="en-US" sz="1000" dirty="0" smtClean="0">
              <a:solidFill>
                <a:srgbClr val="292929"/>
              </a:solidFill>
              <a:latin typeface="Times" panose="02020603050405020304" pitchFamily="18" charset="0"/>
              <a:cs typeface="Times" panose="02020603050405020304" pitchFamily="18" charset="0"/>
            </a:endParaRPr>
          </a:p>
          <a:p>
            <a:r>
              <a:rPr lang="en-US" sz="1000" dirty="0" smtClean="0">
                <a:solidFill>
                  <a:srgbClr val="292929"/>
                </a:solidFill>
                <a:latin typeface="Times" panose="02020603050405020304" pitchFamily="18" charset="0"/>
                <a:cs typeface="Times" panose="02020603050405020304" pitchFamily="18" charset="0"/>
              </a:rPr>
              <a:t>Antennas, For All Applications, 3</a:t>
            </a:r>
            <a:r>
              <a:rPr lang="en-US" sz="1000" baseline="30000" dirty="0" smtClean="0">
                <a:solidFill>
                  <a:srgbClr val="292929"/>
                </a:solidFill>
                <a:latin typeface="Times" panose="02020603050405020304" pitchFamily="18" charset="0"/>
                <a:cs typeface="Times" panose="02020603050405020304" pitchFamily="18" charset="0"/>
              </a:rPr>
              <a:t>rd</a:t>
            </a:r>
            <a:r>
              <a:rPr lang="en-US" sz="1000" dirty="0" smtClean="0">
                <a:solidFill>
                  <a:srgbClr val="292929"/>
                </a:solidFill>
                <a:latin typeface="Times" panose="02020603050405020304" pitchFamily="18" charset="0"/>
                <a:cs typeface="Times" panose="02020603050405020304" pitchFamily="18" charset="0"/>
              </a:rPr>
              <a:t> Ed. John D. Kraus</a:t>
            </a:r>
          </a:p>
        </p:txBody>
      </p:sp>
      <p:pic>
        <p:nvPicPr>
          <p:cNvPr id="16" name="Picture 15"/>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041870" y="1572379"/>
            <a:ext cx="2542628" cy="508800"/>
          </a:xfrm>
          <a:prstGeom prst="rect">
            <a:avLst/>
          </a:prstGeom>
        </p:spPr>
      </p:pic>
      <p:pic>
        <p:nvPicPr>
          <p:cNvPr id="17" name="Picture 16"/>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041870" y="2219814"/>
            <a:ext cx="2460343" cy="508800"/>
          </a:xfrm>
          <a:prstGeom prst="rect">
            <a:avLst/>
          </a:prstGeom>
        </p:spPr>
      </p:pic>
      <p:pic>
        <p:nvPicPr>
          <p:cNvPr id="18" name="Picture 17"/>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041870" y="2872979"/>
            <a:ext cx="2786743" cy="518400"/>
          </a:xfrm>
          <a:prstGeom prst="rect">
            <a:avLst/>
          </a:prstGeom>
        </p:spPr>
      </p:pic>
      <p:pic>
        <p:nvPicPr>
          <p:cNvPr id="15" name="Picture 14"/>
          <p:cNvPicPr>
            <a:picLocks noChangeAspect="1"/>
          </p:cNvPicPr>
          <p:nvPr/>
        </p:nvPicPr>
        <p:blipFill>
          <a:blip r:embed="rId12"/>
          <a:stretch>
            <a:fillRect/>
          </a:stretch>
        </p:blipFill>
        <p:spPr>
          <a:xfrm>
            <a:off x="5539636" y="1515275"/>
            <a:ext cx="2314564" cy="2040387"/>
          </a:xfrm>
          <a:prstGeom prst="rect">
            <a:avLst/>
          </a:prstGeom>
        </p:spPr>
      </p:pic>
      <p:pic>
        <p:nvPicPr>
          <p:cNvPr id="21" name="Picture 20"/>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2272041" y="4465234"/>
            <a:ext cx="2486855" cy="595809"/>
          </a:xfrm>
          <a:prstGeom prst="rect">
            <a:avLst/>
          </a:prstGeom>
        </p:spPr>
      </p:pic>
      <p:pic>
        <p:nvPicPr>
          <p:cNvPr id="23" name="Picture 22"/>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2272041" y="5426971"/>
            <a:ext cx="3751616" cy="595809"/>
          </a:xfrm>
          <a:prstGeom prst="rect">
            <a:avLst/>
          </a:prstGeom>
        </p:spPr>
      </p:pic>
    </p:spTree>
    <p:extLst>
      <p:ext uri="{BB962C8B-B14F-4D97-AF65-F5344CB8AC3E}">
        <p14:creationId xmlns:p14="http://schemas.microsoft.com/office/powerpoint/2010/main" val="412194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Beamwidth</a:t>
            </a:r>
            <a:endParaRPr lang="en-US" dirty="0"/>
          </a:p>
        </p:txBody>
      </p:sp>
      <p:sp>
        <p:nvSpPr>
          <p:cNvPr id="3" name="Text Placeholder 2"/>
          <p:cNvSpPr>
            <a:spLocks noGrp="1"/>
          </p:cNvSpPr>
          <p:nvPr>
            <p:ph type="body" sz="quarter" idx="10"/>
          </p:nvPr>
        </p:nvSpPr>
        <p:spPr/>
        <p:txBody>
          <a:bodyPr/>
          <a:lstStyle/>
          <a:p>
            <a:r>
              <a:rPr lang="en-US" dirty="0" smtClean="0"/>
              <a:t>A concept that can be used quantify how directive an antenna is </a:t>
            </a:r>
            <a:r>
              <a:rPr lang="en-US" dirty="0" err="1" smtClean="0"/>
              <a:t>is</a:t>
            </a:r>
            <a:r>
              <a:rPr lang="en-US" dirty="0" smtClean="0"/>
              <a:t> the </a:t>
            </a:r>
            <a:r>
              <a:rPr lang="en-US" i="1" dirty="0" err="1" smtClean="0"/>
              <a:t>beamwidth</a:t>
            </a:r>
            <a:endParaRPr lang="en-US" i="1" dirty="0" smtClean="0"/>
          </a:p>
          <a:p>
            <a:r>
              <a:rPr lang="en-US" dirty="0" smtClean="0"/>
              <a:t>A popular quantity is the “3-dB </a:t>
            </a:r>
            <a:r>
              <a:rPr lang="en-US" dirty="0" err="1" smtClean="0"/>
              <a:t>beamwidth</a:t>
            </a:r>
            <a:r>
              <a:rPr lang="en-US" dirty="0" smtClean="0"/>
              <a:t>”, aka “half-power </a:t>
            </a:r>
            <a:r>
              <a:rPr lang="en-US" dirty="0" err="1" smtClean="0"/>
              <a:t>beamwidth</a:t>
            </a:r>
            <a:r>
              <a:rPr lang="en-US" dirty="0" smtClean="0"/>
              <a:t> (HPBW)” is the angle within which the radiated power density is within </a:t>
            </a:r>
            <a:r>
              <a:rPr lang="en-US" smtClean="0"/>
              <a:t>half of </a:t>
            </a:r>
            <a:r>
              <a:rPr lang="en-US" dirty="0" smtClean="0"/>
              <a:t>the maximum radiated power density</a:t>
            </a:r>
            <a:endParaRPr lang="en-US" dirty="0"/>
          </a:p>
        </p:txBody>
      </p:sp>
      <p:graphicFrame>
        <p:nvGraphicFramePr>
          <p:cNvPr id="4" name="Object 3"/>
          <p:cNvGraphicFramePr>
            <a:graphicFrameLocks noChangeAspect="1"/>
          </p:cNvGraphicFramePr>
          <p:nvPr>
            <p:extLst/>
          </p:nvPr>
        </p:nvGraphicFramePr>
        <p:xfrm>
          <a:off x="1137055" y="2371928"/>
          <a:ext cx="914400" cy="198438"/>
        </p:xfrm>
        <a:graphic>
          <a:graphicData uri="http://schemas.openxmlformats.org/presentationml/2006/ole">
            <mc:AlternateContent xmlns:mc="http://schemas.openxmlformats.org/markup-compatibility/2006">
              <mc:Choice xmlns:v="urn:schemas-microsoft-com:vml" Requires="v">
                <p:oleObj spid="_x0000_s3101" name="Equation" r:id="rId3" imgW="914400" imgH="198720" progId="Equation.DSMT4">
                  <p:embed/>
                </p:oleObj>
              </mc:Choice>
              <mc:Fallback>
                <p:oleObj name="Equation" r:id="rId3" imgW="914400" imgH="19872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7055" y="2371928"/>
                        <a:ext cx="914400" cy="198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083" name="Picture 11" descr="http://cdn.calctown.com/antenna_beamwidth_diagram.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878" y="3833169"/>
            <a:ext cx="3320991" cy="2251905"/>
          </a:xfrm>
          <a:prstGeom prst="rect">
            <a:avLst/>
          </a:prstGeom>
          <a:noFill/>
          <a:extLst>
            <a:ext uri="{909E8E84-426E-40DD-AFC4-6F175D3DCCD1}">
              <a14:hiddenFill xmlns:a14="http://schemas.microsoft.com/office/drawing/2010/main">
                <a:solidFill>
                  <a:srgbClr val="FFFFFF"/>
                </a:solidFill>
              </a14:hiddenFill>
            </a:ext>
          </a:extLst>
        </p:spPr>
      </p:pic>
      <p:pic>
        <p:nvPicPr>
          <p:cNvPr id="3085" name="Picture 13" descr="http://happy.emu.id.au/lab/rep/rep/9510/picspace/fig7b.gif"/>
          <p:cNvPicPr>
            <a:picLocks noChangeAspect="1" noChangeArrowheads="1"/>
          </p:cNvPicPr>
          <p:nvPr/>
        </p:nvPicPr>
        <p:blipFill rotWithShape="1">
          <a:blip r:embed="rId6">
            <a:extLst>
              <a:ext uri="{28A0092B-C50C-407E-A947-70E740481C1C}">
                <a14:useLocalDpi xmlns:a14="http://schemas.microsoft.com/office/drawing/2010/main" val="0"/>
              </a:ext>
            </a:extLst>
          </a:blip>
          <a:srcRect b="11701"/>
          <a:stretch/>
        </p:blipFill>
        <p:spPr bwMode="auto">
          <a:xfrm>
            <a:off x="4551361" y="3718973"/>
            <a:ext cx="3708211" cy="285168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76878" y="2928140"/>
            <a:ext cx="3292390" cy="707886"/>
          </a:xfrm>
          <a:prstGeom prst="rect">
            <a:avLst/>
          </a:prstGeom>
          <a:noFill/>
        </p:spPr>
        <p:txBody>
          <a:bodyPr wrap="square" rtlCol="0">
            <a:spAutoFit/>
          </a:bodyPr>
          <a:lstStyle/>
          <a:p>
            <a:pPr algn="ctr"/>
            <a:r>
              <a:rPr lang="en-US" sz="2000" dirty="0" smtClean="0">
                <a:solidFill>
                  <a:srgbClr val="292929"/>
                </a:solidFill>
                <a:latin typeface="Kalinga" panose="020B0502040204020203" pitchFamily="34" charset="0"/>
                <a:cs typeface="Kalinga" panose="020B0502040204020203" pitchFamily="34" charset="0"/>
              </a:rPr>
              <a:t>Pattern plotted in </a:t>
            </a:r>
          </a:p>
          <a:p>
            <a:pPr algn="ctr"/>
            <a:r>
              <a:rPr lang="en-US" sz="2000" dirty="0" smtClean="0">
                <a:solidFill>
                  <a:srgbClr val="292929"/>
                </a:solidFill>
                <a:latin typeface="Kalinga" panose="020B0502040204020203" pitchFamily="34" charset="0"/>
                <a:cs typeface="Kalinga" panose="020B0502040204020203" pitchFamily="34" charset="0"/>
              </a:rPr>
              <a:t>polar coordinate</a:t>
            </a:r>
          </a:p>
        </p:txBody>
      </p:sp>
      <p:sp>
        <p:nvSpPr>
          <p:cNvPr id="9" name="TextBox 8"/>
          <p:cNvSpPr txBox="1"/>
          <p:nvPr/>
        </p:nvSpPr>
        <p:spPr>
          <a:xfrm>
            <a:off x="4636305" y="2992225"/>
            <a:ext cx="3292390" cy="707886"/>
          </a:xfrm>
          <a:prstGeom prst="rect">
            <a:avLst/>
          </a:prstGeom>
          <a:noFill/>
        </p:spPr>
        <p:txBody>
          <a:bodyPr wrap="square" rtlCol="0">
            <a:spAutoFit/>
          </a:bodyPr>
          <a:lstStyle/>
          <a:p>
            <a:pPr algn="ctr"/>
            <a:r>
              <a:rPr lang="en-US" sz="2000" dirty="0" smtClean="0">
                <a:solidFill>
                  <a:srgbClr val="292929"/>
                </a:solidFill>
                <a:latin typeface="Kalinga" panose="020B0502040204020203" pitchFamily="34" charset="0"/>
                <a:cs typeface="Kalinga" panose="020B0502040204020203" pitchFamily="34" charset="0"/>
              </a:rPr>
              <a:t>Pattern plotted in Cartesian coordinate</a:t>
            </a:r>
          </a:p>
        </p:txBody>
      </p:sp>
    </p:spTree>
    <p:extLst>
      <p:ext uri="{BB962C8B-B14F-4D97-AF65-F5344CB8AC3E}">
        <p14:creationId xmlns:p14="http://schemas.microsoft.com/office/powerpoint/2010/main" val="17254911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Directivity</a:t>
            </a:r>
            <a:endParaRPr lang="en-US" dirty="0"/>
          </a:p>
        </p:txBody>
      </p:sp>
      <p:sp>
        <p:nvSpPr>
          <p:cNvPr id="3" name="Text Placeholder 2"/>
          <p:cNvSpPr>
            <a:spLocks noGrp="1"/>
          </p:cNvSpPr>
          <p:nvPr>
            <p:ph type="body" sz="quarter" idx="10"/>
          </p:nvPr>
        </p:nvSpPr>
        <p:spPr/>
        <p:txBody>
          <a:bodyPr/>
          <a:lstStyle/>
          <a:p>
            <a:r>
              <a:rPr lang="en-US" sz="1800" b="1" i="1" dirty="0" smtClean="0"/>
              <a:t>Directivity</a:t>
            </a:r>
            <a:r>
              <a:rPr lang="en-US" sz="1800" dirty="0" smtClean="0"/>
              <a:t> is a more formal and accurate measure of how directive an antenna is.</a:t>
            </a:r>
          </a:p>
          <a:p>
            <a:r>
              <a:rPr lang="en-US" sz="1800" dirty="0" smtClean="0"/>
              <a:t>Directivity can be calculated from the antenna pattern</a:t>
            </a:r>
            <a:endParaRPr lang="en-US" sz="1800" dirty="0"/>
          </a:p>
        </p:txBody>
      </p:sp>
      <p:pic>
        <p:nvPicPr>
          <p:cNvPr id="7" name="Picture 6"/>
          <p:cNvPicPr>
            <a:picLocks noChangeAspect="1"/>
          </p:cNvPicPr>
          <p:nvPr/>
        </p:nvPicPr>
        <p:blipFill>
          <a:blip r:embed="rId3" cstate="print"/>
          <a:stretch>
            <a:fillRect/>
          </a:stretch>
        </p:blipFill>
        <p:spPr>
          <a:xfrm>
            <a:off x="679020" y="2091244"/>
            <a:ext cx="2250716" cy="1846442"/>
          </a:xfrm>
          <a:prstGeom prst="rect">
            <a:avLst/>
          </a:prstGeom>
        </p:spPr>
      </p:pic>
      <p:pic>
        <p:nvPicPr>
          <p:cNvPr id="11" name="Picture 10"/>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055023" y="2091244"/>
            <a:ext cx="5868189" cy="3856758"/>
          </a:xfrm>
          <a:prstGeom prst="rect">
            <a:avLst/>
          </a:prstGeom>
        </p:spPr>
      </p:pic>
    </p:spTree>
    <p:extLst>
      <p:ext uri="{BB962C8B-B14F-4D97-AF65-F5344CB8AC3E}">
        <p14:creationId xmlns:p14="http://schemas.microsoft.com/office/powerpoint/2010/main" val="6196410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Directivity </a:t>
            </a:r>
            <a:endParaRPr lang="en-US" dirty="0"/>
          </a:p>
        </p:txBody>
      </p:sp>
      <p:sp>
        <p:nvSpPr>
          <p:cNvPr id="3" name="Text Placeholder 2"/>
          <p:cNvSpPr>
            <a:spLocks noGrp="1"/>
          </p:cNvSpPr>
          <p:nvPr>
            <p:ph type="body" sz="quarter" idx="10"/>
          </p:nvPr>
        </p:nvSpPr>
        <p:spPr/>
        <p:txBody>
          <a:bodyPr/>
          <a:lstStyle/>
          <a:p>
            <a:r>
              <a:rPr lang="en-US" dirty="0" smtClean="0"/>
              <a:t>Directivity is largely determined by the physical size of the antenna</a:t>
            </a:r>
          </a:p>
          <a:p>
            <a:endParaRPr lang="en-US" dirty="0"/>
          </a:p>
          <a:p>
            <a:endParaRPr lang="en-US" dirty="0" smtClean="0"/>
          </a:p>
          <a:p>
            <a:endParaRPr lang="en-US" dirty="0"/>
          </a:p>
          <a:p>
            <a:endParaRPr lang="en-US" dirty="0" smtClean="0"/>
          </a:p>
          <a:p>
            <a:r>
              <a:rPr lang="en-US" dirty="0" smtClean="0"/>
              <a:t>It is also important to point out that the antenna pattern and directivity is greatly affected by its surroundings. In general, power tends to radiate more into regions of higher dielectric constant</a:t>
            </a:r>
          </a:p>
          <a:p>
            <a:endParaRPr lang="en-US" dirty="0"/>
          </a:p>
        </p:txBody>
      </p:sp>
      <p:pic>
        <p:nvPicPr>
          <p:cNvPr id="5" name="Picture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128658" y="1538516"/>
            <a:ext cx="1615135" cy="740359"/>
          </a:xfrm>
          <a:prstGeom prst="rect">
            <a:avLst/>
          </a:prstGeom>
        </p:spPr>
      </p:pic>
      <p:sp>
        <p:nvSpPr>
          <p:cNvPr id="6" name="TextBox 5"/>
          <p:cNvSpPr txBox="1"/>
          <p:nvPr/>
        </p:nvSpPr>
        <p:spPr>
          <a:xfrm>
            <a:off x="4551361" y="1427003"/>
            <a:ext cx="3983040" cy="1323439"/>
          </a:xfrm>
          <a:prstGeom prst="rect">
            <a:avLst/>
          </a:prstGeom>
          <a:noFill/>
        </p:spPr>
        <p:txBody>
          <a:bodyPr wrap="square" rtlCol="0">
            <a:spAutoFit/>
          </a:bodyPr>
          <a:lstStyle/>
          <a:p>
            <a:r>
              <a:rPr lang="en-US" sz="2000" b="1" dirty="0" smtClean="0">
                <a:solidFill>
                  <a:schemeClr val="bg1"/>
                </a:solidFill>
                <a:latin typeface="Kalinga" panose="020B0502040204020203" pitchFamily="34" charset="0"/>
                <a:cs typeface="Kalinga" panose="020B0502040204020203" pitchFamily="34" charset="0"/>
              </a:rPr>
              <a:t>Effective aperture,</a:t>
            </a:r>
          </a:p>
          <a:p>
            <a:r>
              <a:rPr lang="en-US" sz="2000" dirty="0">
                <a:solidFill>
                  <a:schemeClr val="bg1"/>
                </a:solidFill>
                <a:latin typeface="Kalinga" panose="020B0502040204020203" pitchFamily="34" charset="0"/>
                <a:cs typeface="Kalinga" panose="020B0502040204020203" pitchFamily="34" charset="0"/>
              </a:rPr>
              <a:t>u</a:t>
            </a:r>
            <a:r>
              <a:rPr lang="en-US" sz="2000" dirty="0" smtClean="0">
                <a:solidFill>
                  <a:schemeClr val="bg1"/>
                </a:solidFill>
                <a:latin typeface="Kalinga" panose="020B0502040204020203" pitchFamily="34" charset="0"/>
                <a:cs typeface="Kalinga" panose="020B0502040204020203" pitchFamily="34" charset="0"/>
              </a:rPr>
              <a:t>sually comparable with the largest physical dimension of the antenna</a:t>
            </a:r>
          </a:p>
        </p:txBody>
      </p:sp>
      <p:cxnSp>
        <p:nvCxnSpPr>
          <p:cNvPr id="8" name="Straight Arrow Connector 7"/>
          <p:cNvCxnSpPr/>
          <p:nvPr/>
        </p:nvCxnSpPr>
        <p:spPr>
          <a:xfrm flipH="1">
            <a:off x="3743793" y="1538516"/>
            <a:ext cx="807567" cy="134167"/>
          </a:xfrm>
          <a:prstGeom prst="straightConnector1">
            <a:avLst/>
          </a:prstGeom>
          <a:ln w="19050">
            <a:solidFill>
              <a:schemeClr val="bg2"/>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60260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Gain</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304801" y="933262"/>
                <a:ext cx="5203902" cy="4335463"/>
              </a:xfrm>
            </p:spPr>
            <p:txBody>
              <a:bodyPr/>
              <a:lstStyle/>
              <a:p>
                <a:r>
                  <a:rPr lang="en-US" dirty="0" smtClean="0"/>
                  <a:t> All real antennas have loss</a:t>
                </a:r>
              </a:p>
              <a:p>
                <a:pPr lvl="1"/>
                <a:r>
                  <a:rPr lang="en-US" dirty="0" smtClean="0"/>
                  <a:t>Resistivity in metal</a:t>
                </a:r>
              </a:p>
              <a:p>
                <a:pPr lvl="1"/>
                <a:r>
                  <a:rPr lang="en-US" dirty="0" smtClean="0"/>
                  <a:t>Dielectric loss in dielectrics</a:t>
                </a:r>
                <a:endParaRPr lang="en-US" dirty="0"/>
              </a:p>
              <a:p>
                <a:r>
                  <a:rPr lang="en-US" dirty="0"/>
                  <a:t> </a:t>
                </a:r>
                <a:r>
                  <a:rPr lang="en-US" dirty="0" smtClean="0"/>
                  <a:t>Antenna efficiency</a:t>
                </a:r>
              </a:p>
              <a:p>
                <a:pPr lvl="1"/>
                <a14:m>
                  <m:oMath xmlns:m="http://schemas.openxmlformats.org/officeDocument/2006/math">
                    <m:r>
                      <a:rPr lang="en-US" sz="2400" b="0" i="1" smtClean="0">
                        <a:latin typeface="Cambria Math" panose="02040503050406030204" pitchFamily="18" charset="0"/>
                      </a:rPr>
                      <m:t>𝜂</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𝑅𝑎𝑑𝑖𝑎𝑡𝑒𝑑</m:t>
                        </m:r>
                        <m:r>
                          <a:rPr lang="en-US" sz="2400" b="0" i="1" smtClean="0">
                            <a:latin typeface="Cambria Math" panose="02040503050406030204" pitchFamily="18" charset="0"/>
                          </a:rPr>
                          <m:t> </m:t>
                        </m:r>
                        <m:r>
                          <a:rPr lang="en-US" sz="2400" b="0" i="1" smtClean="0">
                            <a:latin typeface="Cambria Math" panose="02040503050406030204" pitchFamily="18" charset="0"/>
                          </a:rPr>
                          <m:t>𝑃𝑜𝑤𝑒𝑟</m:t>
                        </m:r>
                      </m:num>
                      <m:den>
                        <m:r>
                          <a:rPr lang="en-US" sz="2400" b="0" i="1" smtClean="0">
                            <a:latin typeface="Cambria Math" panose="02040503050406030204" pitchFamily="18" charset="0"/>
                          </a:rPr>
                          <m:t>𝐼𝑛𝑝𝑢𝑡</m:t>
                        </m:r>
                        <m:r>
                          <a:rPr lang="en-US" sz="2400" b="0" i="1" smtClean="0">
                            <a:latin typeface="Cambria Math" panose="02040503050406030204" pitchFamily="18" charset="0"/>
                          </a:rPr>
                          <m:t> </m:t>
                        </m:r>
                        <m:r>
                          <a:rPr lang="en-US" sz="2400" b="0" i="1" smtClean="0">
                            <a:latin typeface="Cambria Math" panose="02040503050406030204" pitchFamily="18" charset="0"/>
                          </a:rPr>
                          <m:t>𝑃𝑜𝑤𝑒𝑟</m:t>
                        </m:r>
                      </m:den>
                    </m:f>
                  </m:oMath>
                </a14:m>
                <a:endParaRPr lang="en-US" dirty="0"/>
              </a:p>
              <a:p>
                <a:r>
                  <a:rPr lang="en-US" dirty="0" smtClean="0"/>
                  <a:t> Gain </a:t>
                </a:r>
                <a14:m>
                  <m:oMath xmlns:m="http://schemas.openxmlformats.org/officeDocument/2006/math">
                    <m:r>
                      <a:rPr lang="en-US" sz="2800" b="0" i="1" smtClean="0">
                        <a:latin typeface="Cambria Math" panose="02040503050406030204" pitchFamily="18" charset="0"/>
                      </a:rPr>
                      <m:t>𝐺</m:t>
                    </m:r>
                    <m:r>
                      <a:rPr lang="en-US" sz="2800" b="0" i="1" smtClean="0">
                        <a:latin typeface="Cambria Math" panose="02040503050406030204" pitchFamily="18" charset="0"/>
                      </a:rPr>
                      <m:t>=</m:t>
                    </m:r>
                    <m:r>
                      <a:rPr lang="en-US" sz="2800" b="0" i="1" smtClean="0">
                        <a:latin typeface="Cambria Math" panose="02040503050406030204" pitchFamily="18" charset="0"/>
                      </a:rPr>
                      <m:t>𝜂</m:t>
                    </m:r>
                    <m:r>
                      <a:rPr lang="en-US" sz="2800" b="0" i="1" smtClean="0">
                        <a:latin typeface="Cambria Math" panose="02040503050406030204" pitchFamily="18" charset="0"/>
                      </a:rPr>
                      <m:t>𝐷</m:t>
                    </m:r>
                  </m:oMath>
                </a14:m>
                <a:endParaRPr lang="en-US" sz="2800" dirty="0" smtClean="0"/>
              </a:p>
              <a:p>
                <a:pPr lvl="1"/>
                <a:r>
                  <a:rPr lang="en-US" dirty="0" smtClean="0"/>
                  <a:t>A more common specification for antennas</a:t>
                </a:r>
              </a:p>
              <a:p>
                <a:pPr lvl="1"/>
                <a:r>
                  <a:rPr lang="en-US" dirty="0" smtClean="0"/>
                  <a:t>Usually specified in “</a:t>
                </a:r>
                <a:r>
                  <a:rPr lang="en-US" b="1" dirty="0" err="1" smtClean="0"/>
                  <a:t>dBi</a:t>
                </a:r>
                <a:r>
                  <a:rPr lang="en-US" dirty="0" smtClean="0"/>
                  <a:t>”. “</a:t>
                </a:r>
                <a:r>
                  <a:rPr lang="en-US" dirty="0" err="1" smtClean="0"/>
                  <a:t>i</a:t>
                </a:r>
                <a:r>
                  <a:rPr lang="en-US" dirty="0" smtClean="0"/>
                  <a:t>” means in reference to an isotropic antenna</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304801" y="933262"/>
                <a:ext cx="5203902" cy="4335463"/>
              </a:xfrm>
              <a:blipFill rotWithShape="0">
                <a:blip r:embed="rId2"/>
                <a:stretch>
                  <a:fillRect l="-2810" t="-1266"/>
                </a:stretch>
              </a:blipFill>
            </p:spPr>
            <p:txBody>
              <a:bodyPr/>
              <a:lstStyle/>
              <a:p>
                <a:r>
                  <a:rPr lang="en-US">
                    <a:noFill/>
                  </a:rPr>
                  <a:t> </a:t>
                </a:r>
              </a:p>
            </p:txBody>
          </p:sp>
        </mc:Fallback>
      </mc:AlternateContent>
      <p:sp>
        <p:nvSpPr>
          <p:cNvPr id="6" name="Rectangle 5"/>
          <p:cNvSpPr/>
          <p:nvPr/>
        </p:nvSpPr>
        <p:spPr>
          <a:xfrm>
            <a:off x="825866" y="4945890"/>
            <a:ext cx="5904689" cy="954107"/>
          </a:xfrm>
          <a:prstGeom prst="rect">
            <a:avLst/>
          </a:prstGeom>
          <a:solidFill>
            <a:srgbClr val="FFFFCC"/>
          </a:solidFill>
        </p:spPr>
        <p:txBody>
          <a:bodyPr wrap="square">
            <a:spAutoFit/>
          </a:bodyPr>
          <a:lstStyle/>
          <a:p>
            <a:r>
              <a:rPr lang="en-US" sz="2800" dirty="0" smtClean="0">
                <a:solidFill>
                  <a:srgbClr val="0070C0"/>
                </a:solidFill>
                <a:latin typeface="Calibri" panose="020F0502020204030204" pitchFamily="34" charset="0"/>
              </a:rPr>
              <a:t>Gain </a:t>
            </a:r>
            <a:r>
              <a:rPr lang="en-US" sz="2800" dirty="0">
                <a:solidFill>
                  <a:srgbClr val="0070C0"/>
                </a:solidFill>
                <a:latin typeface="Calibri" panose="020F0502020204030204" pitchFamily="34" charset="0"/>
              </a:rPr>
              <a:t>is specified relative to a lossless isotropic antenna; no real power </a:t>
            </a:r>
            <a:r>
              <a:rPr lang="en-US" sz="2800" dirty="0" smtClean="0">
                <a:solidFill>
                  <a:srgbClr val="0070C0"/>
                </a:solidFill>
                <a:latin typeface="Calibri" panose="020F0502020204030204" pitchFamily="34" charset="0"/>
              </a:rPr>
              <a:t>gain</a:t>
            </a:r>
            <a:endParaRPr lang="en-US" sz="2800" dirty="0">
              <a:solidFill>
                <a:srgbClr val="0070C0"/>
              </a:solidFill>
              <a:latin typeface="Calibri" panose="020F0502020204030204" pitchFamily="34" charset="0"/>
            </a:endParaRPr>
          </a:p>
        </p:txBody>
      </p:sp>
      <p:pic>
        <p:nvPicPr>
          <p:cNvPr id="7" name="Picture 2" descr="Directivity and Ga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424" y="1032842"/>
            <a:ext cx="2857500" cy="32004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408771" y="6643910"/>
            <a:ext cx="4572000" cy="215444"/>
          </a:xfrm>
          <a:prstGeom prst="rect">
            <a:avLst/>
          </a:prstGeom>
        </p:spPr>
        <p:txBody>
          <a:bodyPr>
            <a:spAutoFit/>
          </a:bodyPr>
          <a:lstStyle/>
          <a:p>
            <a:r>
              <a:rPr lang="en-US" sz="800">
                <a:solidFill>
                  <a:srgbClr val="000000"/>
                </a:solidFill>
              </a:rPr>
              <a:t>http://www.digikey.com/en/articles/techzone/2011/mar/understanding-antenna-specifications-and-operation</a:t>
            </a:r>
          </a:p>
        </p:txBody>
      </p:sp>
    </p:spTree>
    <p:extLst>
      <p:ext uri="{BB962C8B-B14F-4D97-AF65-F5344CB8AC3E}">
        <p14:creationId xmlns:p14="http://schemas.microsoft.com/office/powerpoint/2010/main" val="3282162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Common Antenna Designs</a:t>
            </a:r>
            <a:endParaRPr lang="en-US" dirty="0"/>
          </a:p>
        </p:txBody>
      </p:sp>
      <p:sp>
        <p:nvSpPr>
          <p:cNvPr id="14" name="Text Placeholder 13"/>
          <p:cNvSpPr>
            <a:spLocks noGrp="1"/>
          </p:cNvSpPr>
          <p:nvPr>
            <p:ph type="body" idx="1"/>
          </p:nvPr>
        </p:nvSpPr>
        <p:spPr/>
        <p:txBody>
          <a:bodyPr/>
          <a:lstStyle/>
          <a:p>
            <a:endParaRPr lang="en-US"/>
          </a:p>
        </p:txBody>
      </p:sp>
    </p:spTree>
    <p:extLst>
      <p:ext uri="{BB962C8B-B14F-4D97-AF65-F5344CB8AC3E}">
        <p14:creationId xmlns:p14="http://schemas.microsoft.com/office/powerpoint/2010/main" val="40749428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Antenna</a:t>
            </a:r>
            <a:endParaRPr lang="en-US" dirty="0"/>
          </a:p>
        </p:txBody>
      </p:sp>
      <p:sp>
        <p:nvSpPr>
          <p:cNvPr id="6" name="Text Placeholder 5"/>
          <p:cNvSpPr>
            <a:spLocks noGrp="1"/>
          </p:cNvSpPr>
          <p:nvPr>
            <p:ph type="body" sz="quarter" idx="10"/>
          </p:nvPr>
        </p:nvSpPr>
        <p:spPr/>
        <p:txBody>
          <a:bodyPr/>
          <a:lstStyle/>
          <a:p>
            <a:pPr algn="just"/>
            <a:r>
              <a:rPr lang="en-US" sz="2400" dirty="0" smtClean="0"/>
              <a:t> An </a:t>
            </a:r>
            <a:r>
              <a:rPr lang="en-US" sz="2400" i="1" dirty="0"/>
              <a:t>antenna</a:t>
            </a:r>
            <a:r>
              <a:rPr lang="en-US" sz="2400" dirty="0"/>
              <a:t> </a:t>
            </a:r>
            <a:r>
              <a:rPr lang="en-US" sz="2400" dirty="0" smtClean="0"/>
              <a:t>converts voltage/current signals into </a:t>
            </a:r>
            <a:r>
              <a:rPr lang="en-US" sz="2400" dirty="0"/>
              <a:t>electromagnetic </a:t>
            </a:r>
            <a:r>
              <a:rPr lang="en-US" sz="2400" dirty="0" smtClean="0"/>
              <a:t>radiation (</a:t>
            </a:r>
            <a:r>
              <a:rPr lang="en-US" sz="2400" i="1" dirty="0" smtClean="0"/>
              <a:t>E</a:t>
            </a:r>
            <a:r>
              <a:rPr lang="en-US" sz="2400" dirty="0" smtClean="0"/>
              <a:t> and </a:t>
            </a:r>
            <a:r>
              <a:rPr lang="en-US" sz="2400" i="1" dirty="0" smtClean="0"/>
              <a:t>H</a:t>
            </a:r>
            <a:r>
              <a:rPr lang="en-US" sz="2400" dirty="0" smtClean="0"/>
              <a:t> fields), and vice versa</a:t>
            </a:r>
          </a:p>
          <a:p>
            <a:pPr lvl="1" algn="just"/>
            <a:r>
              <a:rPr lang="en-US" sz="2000" dirty="0" smtClean="0"/>
              <a:t>Guided wave </a:t>
            </a:r>
            <a:r>
              <a:rPr lang="en-US" sz="2000" dirty="0" smtClean="0">
                <a:sym typeface="Wingdings" panose="05000000000000000000" pitchFamily="2" charset="2"/>
              </a:rPr>
              <a:t> Radiated wave</a:t>
            </a:r>
          </a:p>
          <a:p>
            <a:pPr lvl="1" algn="just"/>
            <a:r>
              <a:rPr lang="en-US" sz="2000" dirty="0" smtClean="0">
                <a:sym typeface="Wingdings" panose="05000000000000000000" pitchFamily="2" charset="2"/>
              </a:rPr>
              <a:t>The plural form of antenna—in electrical engineering—is antennas, at least in the US and Canada</a:t>
            </a:r>
            <a:endParaRPr lang="en-US" sz="2000" dirty="0" smtClean="0"/>
          </a:p>
          <a:p>
            <a:pPr lvl="1"/>
            <a:endParaRPr lang="en-US" sz="3000" dirty="0"/>
          </a:p>
        </p:txBody>
      </p:sp>
      <p:pic>
        <p:nvPicPr>
          <p:cNvPr id="214018" name="Picture 2" descr="http://simpleicon.com/wp-content/uploads/antenna-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6736" y="3296169"/>
            <a:ext cx="3149250" cy="31492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458686" y="6616673"/>
            <a:ext cx="4572000" cy="246221"/>
          </a:xfrm>
          <a:prstGeom prst="rect">
            <a:avLst/>
          </a:prstGeom>
        </p:spPr>
        <p:txBody>
          <a:bodyPr>
            <a:spAutoFit/>
          </a:bodyPr>
          <a:lstStyle/>
          <a:p>
            <a:r>
              <a:rPr lang="en-US" sz="1000" dirty="0">
                <a:solidFill>
                  <a:srgbClr val="000000"/>
                </a:solidFill>
                <a:hlinkClick r:id="rId4"/>
              </a:rPr>
              <a:t>http://grammarist.com/usage/antennae-antennas</a:t>
            </a:r>
            <a:r>
              <a:rPr lang="en-US" sz="1000" dirty="0" smtClean="0">
                <a:solidFill>
                  <a:srgbClr val="000000"/>
                </a:solidFill>
                <a:hlinkClick r:id="rId4"/>
              </a:rPr>
              <a:t>/</a:t>
            </a:r>
            <a:r>
              <a:rPr lang="en-US" sz="1000" dirty="0" smtClean="0">
                <a:solidFill>
                  <a:srgbClr val="000000"/>
                </a:solidFill>
              </a:rPr>
              <a:t> </a:t>
            </a:r>
            <a:endParaRPr lang="en-US" sz="1000" dirty="0">
              <a:solidFill>
                <a:srgbClr val="000000"/>
              </a:solidFill>
            </a:endParaRPr>
          </a:p>
        </p:txBody>
      </p:sp>
    </p:spTree>
    <p:extLst>
      <p:ext uri="{BB962C8B-B14F-4D97-AF65-F5344CB8AC3E}">
        <p14:creationId xmlns:p14="http://schemas.microsoft.com/office/powerpoint/2010/main" val="3573088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Dipole Antenna</a:t>
            </a:r>
            <a:endParaRPr lang="en-US" dirty="0"/>
          </a:p>
        </p:txBody>
      </p:sp>
      <p:sp>
        <p:nvSpPr>
          <p:cNvPr id="5" name="Text Placeholder 4"/>
          <p:cNvSpPr>
            <a:spLocks noGrp="1"/>
          </p:cNvSpPr>
          <p:nvPr>
            <p:ph type="body" sz="quarter" idx="10"/>
          </p:nvPr>
        </p:nvSpPr>
        <p:spPr/>
        <p:txBody>
          <a:bodyPr/>
          <a:lstStyle/>
          <a:p>
            <a:r>
              <a:rPr lang="en-US" dirty="0" smtClean="0"/>
              <a:t>A dipole antenna consists of two radiating arms.</a:t>
            </a:r>
          </a:p>
          <a:p>
            <a:r>
              <a:rPr lang="en-US" dirty="0" smtClean="0"/>
              <a:t>A dipole antenna is often characterized as “omni-directional” as it radiates equally in the horizontal plane (perpendicular to the two radiating arms). </a:t>
            </a:r>
          </a:p>
          <a:p>
            <a:pPr lvl="1"/>
            <a:r>
              <a:rPr lang="en-US" dirty="0" smtClean="0"/>
              <a:t>The 3D radiation pattern of a dipole takes on a donut shape</a:t>
            </a:r>
          </a:p>
          <a:p>
            <a:pPr lvl="1"/>
            <a:r>
              <a:rPr lang="en-US" dirty="0" smtClean="0"/>
              <a:t>Null along the direction of the arms</a:t>
            </a:r>
            <a:endParaRPr lang="en-US" dirty="0"/>
          </a:p>
        </p:txBody>
      </p:sp>
      <p:pic>
        <p:nvPicPr>
          <p:cNvPr id="10242" name="Picture 2" descr="http://electronicdesign.com/site-files/electronicdesign.com/files/uploads/2013/07/0613WTDantennas_FIG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45282" y="4618958"/>
            <a:ext cx="2663617" cy="11863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7" descr="http://www.antenna-theory.com/antennas/norm3D1l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3798" y="4271082"/>
            <a:ext cx="2267036" cy="18820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4779627" y="4271082"/>
            <a:ext cx="3908977" cy="2081742"/>
          </a:xfrm>
          <a:prstGeom prst="rect">
            <a:avLst/>
          </a:prstGeom>
        </p:spPr>
      </p:pic>
      <p:sp>
        <p:nvSpPr>
          <p:cNvPr id="8" name="TextBox 7"/>
          <p:cNvSpPr txBox="1"/>
          <p:nvPr/>
        </p:nvSpPr>
        <p:spPr>
          <a:xfrm>
            <a:off x="2635415" y="3880308"/>
            <a:ext cx="1847375" cy="584775"/>
          </a:xfrm>
          <a:prstGeom prst="rect">
            <a:avLst/>
          </a:prstGeom>
          <a:noFill/>
        </p:spPr>
        <p:txBody>
          <a:bodyPr wrap="square" rtlCol="0">
            <a:spAutoFit/>
          </a:bodyPr>
          <a:lstStyle/>
          <a:p>
            <a:pPr algn="ctr"/>
            <a:r>
              <a:rPr lang="en-US" sz="1600" dirty="0" smtClean="0">
                <a:solidFill>
                  <a:srgbClr val="292929"/>
                </a:solidFill>
                <a:latin typeface="Kalinga" panose="020B0502040204020203" pitchFamily="34" charset="0"/>
                <a:cs typeface="Kalinga" panose="020B0502040204020203" pitchFamily="34" charset="0"/>
              </a:rPr>
              <a:t>3D Pattern for a </a:t>
            </a:r>
            <a:r>
              <a:rPr lang="el-GR" sz="1600" dirty="0" smtClean="0">
                <a:solidFill>
                  <a:srgbClr val="292929"/>
                </a:solidFill>
                <a:latin typeface="Times New Roman" panose="02020603050405020304" pitchFamily="18" charset="0"/>
                <a:cs typeface="Kalinga" panose="020B0502040204020203" pitchFamily="34" charset="0"/>
              </a:rPr>
              <a:t>λ</a:t>
            </a:r>
            <a:r>
              <a:rPr lang="en-US" sz="1600" dirty="0" smtClean="0">
                <a:solidFill>
                  <a:srgbClr val="292929"/>
                </a:solidFill>
                <a:latin typeface="Kalinga" panose="020B0502040204020203" pitchFamily="34" charset="0"/>
                <a:cs typeface="Kalinga" panose="020B0502040204020203" pitchFamily="34" charset="0"/>
              </a:rPr>
              <a:t>/2 dipole</a:t>
            </a:r>
          </a:p>
        </p:txBody>
      </p:sp>
    </p:spTree>
    <p:extLst>
      <p:ext uri="{BB962C8B-B14F-4D97-AF65-F5344CB8AC3E}">
        <p14:creationId xmlns:p14="http://schemas.microsoft.com/office/powerpoint/2010/main" val="33325994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Dipole Antenna </a:t>
            </a:r>
            <a:endParaRPr lang="en-US" dirty="0"/>
          </a:p>
        </p:txBody>
      </p:sp>
      <p:sp>
        <p:nvSpPr>
          <p:cNvPr id="3" name="Text Placeholder 2"/>
          <p:cNvSpPr>
            <a:spLocks noGrp="1"/>
          </p:cNvSpPr>
          <p:nvPr>
            <p:ph type="body" sz="quarter" idx="10"/>
          </p:nvPr>
        </p:nvSpPr>
        <p:spPr/>
        <p:txBody>
          <a:bodyPr/>
          <a:lstStyle/>
          <a:p>
            <a:endParaRPr lang="en-US"/>
          </a:p>
        </p:txBody>
      </p:sp>
      <p:pic>
        <p:nvPicPr>
          <p:cNvPr id="7170" name="Picture 2" descr=" A half-wave dipole antenna receiving power from a radio wave. The electric field of the wave (E, green arrows) pushes the electrons in the antenna elements back and forth (black arrows), charging the ends of the antenna alternately positive and negative. Since the antenna is a half-wavelength long at the radio wave's frequency, it excites standing waves of voltage (V, red) and current in the antenna. These oscillating currents flow down the transmission line into the radio receiver (represented by the resistor R). The action is shown slowed down in this animation."/>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41361" y="1224567"/>
            <a:ext cx="7620000" cy="3752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0092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Dipole Antenna</a:t>
            </a:r>
            <a:endParaRPr lang="en-US" dirty="0"/>
          </a:p>
        </p:txBody>
      </p:sp>
      <p:sp>
        <p:nvSpPr>
          <p:cNvPr id="3" name="Text Placeholder 2"/>
          <p:cNvSpPr>
            <a:spLocks noGrp="1"/>
          </p:cNvSpPr>
          <p:nvPr>
            <p:ph type="body" sz="quarter" idx="10"/>
          </p:nvPr>
        </p:nvSpPr>
        <p:spPr/>
        <p:txBody>
          <a:bodyPr/>
          <a:lstStyle/>
          <a:p>
            <a:r>
              <a:rPr lang="en-US" dirty="0"/>
              <a:t>The dipole is a balanced </a:t>
            </a:r>
            <a:r>
              <a:rPr lang="en-US" dirty="0" smtClean="0"/>
              <a:t>antenna</a:t>
            </a:r>
          </a:p>
          <a:p>
            <a:r>
              <a:rPr lang="en-US" dirty="0" smtClean="0"/>
              <a:t>If an unbalanced transmission line, such as a coax line, is used, it is best to insert a BALUN between the transmission line and the antenna</a:t>
            </a:r>
          </a:p>
          <a:p>
            <a:endParaRPr lang="en-US" dirty="0"/>
          </a:p>
        </p:txBody>
      </p:sp>
      <p:pic>
        <p:nvPicPr>
          <p:cNvPr id="7170" name="Picture 2" descr="http://myantennas.com/wp/wp-content/uploads/2011/08/dipole-currents2-e133029567626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286" y="2293484"/>
            <a:ext cx="3381049" cy="329088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isites.harvard.edu/fs/docs/icb.topic571422.files/images/balu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8601" y="2438399"/>
            <a:ext cx="2620942" cy="22869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5736520" y="4538638"/>
            <a:ext cx="3093217" cy="2288041"/>
          </a:xfrm>
          <a:prstGeom prst="rect">
            <a:avLst/>
          </a:prstGeom>
        </p:spPr>
      </p:pic>
      <p:pic>
        <p:nvPicPr>
          <p:cNvPr id="7174" name="Picture 6" descr="http://www.hamuniverse.com/balunpvcend.gif"/>
          <p:cNvPicPr>
            <a:picLocks noChangeAspect="1" noChangeArrowheads="1"/>
          </p:cNvPicPr>
          <p:nvPr/>
        </p:nvPicPr>
        <p:blipFill rotWithShape="1">
          <a:blip r:embed="rId5">
            <a:extLst>
              <a:ext uri="{28A0092B-C50C-407E-A947-70E740481C1C}">
                <a14:useLocalDpi xmlns:a14="http://schemas.microsoft.com/office/drawing/2010/main" val="0"/>
              </a:ext>
            </a:extLst>
          </a:blip>
          <a:srcRect l="8881" t="20551" r="7586"/>
          <a:stretch/>
        </p:blipFill>
        <p:spPr bwMode="auto">
          <a:xfrm>
            <a:off x="3486712" y="4772660"/>
            <a:ext cx="2179051" cy="153563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335486" y="2523012"/>
            <a:ext cx="1915885" cy="830997"/>
          </a:xfrm>
          <a:prstGeom prst="rect">
            <a:avLst/>
          </a:prstGeom>
          <a:noFill/>
        </p:spPr>
        <p:txBody>
          <a:bodyPr wrap="square" rtlCol="0">
            <a:spAutoFit/>
          </a:bodyPr>
          <a:lstStyle/>
          <a:p>
            <a:r>
              <a:rPr lang="en-US" dirty="0" smtClean="0">
                <a:solidFill>
                  <a:schemeClr val="bg1"/>
                </a:solidFill>
                <a:latin typeface="Kalinga" panose="020B0502040204020203" pitchFamily="34" charset="0"/>
                <a:cs typeface="Kalinga" panose="020B0502040204020203" pitchFamily="34" charset="0"/>
              </a:rPr>
              <a:t>λ/4 choke </a:t>
            </a:r>
            <a:r>
              <a:rPr lang="en-US" dirty="0" err="1" smtClean="0">
                <a:solidFill>
                  <a:schemeClr val="bg1"/>
                </a:solidFill>
                <a:latin typeface="Kalinga" panose="020B0502040204020203" pitchFamily="34" charset="0"/>
                <a:cs typeface="Kalinga" panose="020B0502040204020203" pitchFamily="34" charset="0"/>
              </a:rPr>
              <a:t>balun</a:t>
            </a:r>
            <a:endParaRPr lang="en-US" dirty="0" smtClean="0">
              <a:solidFill>
                <a:schemeClr val="bg1"/>
              </a:solidFill>
              <a:latin typeface="Kalinga" panose="020B0502040204020203" pitchFamily="34" charset="0"/>
              <a:cs typeface="Kalinga" panose="020B0502040204020203" pitchFamily="34" charset="0"/>
            </a:endParaRPr>
          </a:p>
        </p:txBody>
      </p:sp>
      <p:sp>
        <p:nvSpPr>
          <p:cNvPr id="11" name="TextBox 10"/>
          <p:cNvSpPr txBox="1"/>
          <p:nvPr/>
        </p:nvSpPr>
        <p:spPr>
          <a:xfrm>
            <a:off x="3883580" y="5984005"/>
            <a:ext cx="2255963" cy="830997"/>
          </a:xfrm>
          <a:prstGeom prst="rect">
            <a:avLst/>
          </a:prstGeom>
          <a:noFill/>
        </p:spPr>
        <p:txBody>
          <a:bodyPr wrap="square" rtlCol="0">
            <a:spAutoFit/>
          </a:bodyPr>
          <a:lstStyle/>
          <a:p>
            <a:r>
              <a:rPr lang="en-US" dirty="0" smtClean="0">
                <a:solidFill>
                  <a:schemeClr val="bg1"/>
                </a:solidFill>
                <a:latin typeface="Kalinga" panose="020B0502040204020203" pitchFamily="34" charset="0"/>
                <a:cs typeface="Kalinga" panose="020B0502040204020203" pitchFamily="34" charset="0"/>
              </a:rPr>
              <a:t>1:1 current mode </a:t>
            </a:r>
            <a:r>
              <a:rPr lang="en-US" dirty="0" err="1" smtClean="0">
                <a:solidFill>
                  <a:schemeClr val="bg1"/>
                </a:solidFill>
                <a:latin typeface="Kalinga" panose="020B0502040204020203" pitchFamily="34" charset="0"/>
                <a:cs typeface="Kalinga" panose="020B0502040204020203" pitchFamily="34" charset="0"/>
              </a:rPr>
              <a:t>balun</a:t>
            </a:r>
            <a:endParaRPr lang="en-US" dirty="0" smtClean="0">
              <a:solidFill>
                <a:schemeClr val="bg1"/>
              </a:solidFill>
              <a:latin typeface="Kalinga" panose="020B0502040204020203" pitchFamily="34" charset="0"/>
              <a:cs typeface="Kalinga" panose="020B0502040204020203" pitchFamily="34" charset="0"/>
            </a:endParaRPr>
          </a:p>
        </p:txBody>
      </p:sp>
    </p:spTree>
    <p:extLst>
      <p:ext uri="{BB962C8B-B14F-4D97-AF65-F5344CB8AC3E}">
        <p14:creationId xmlns:p14="http://schemas.microsoft.com/office/powerpoint/2010/main" val="260584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Horn Antennas</a:t>
            </a:r>
            <a:endParaRPr lang="en-US" dirty="0"/>
          </a:p>
        </p:txBody>
      </p:sp>
      <p:sp>
        <p:nvSpPr>
          <p:cNvPr id="3" name="Text Placeholder 2"/>
          <p:cNvSpPr>
            <a:spLocks noGrp="1"/>
          </p:cNvSpPr>
          <p:nvPr>
            <p:ph type="body" sz="quarter" idx="10"/>
          </p:nvPr>
        </p:nvSpPr>
        <p:spPr>
          <a:xfrm>
            <a:off x="304800" y="933262"/>
            <a:ext cx="5225755" cy="4335463"/>
          </a:xfrm>
        </p:spPr>
        <p:txBody>
          <a:bodyPr/>
          <a:lstStyle/>
          <a:p>
            <a:r>
              <a:rPr lang="en-US" dirty="0" smtClean="0"/>
              <a:t>A horn antenna is made by gradually opening up a hollow metallic waveguide</a:t>
            </a:r>
          </a:p>
          <a:p>
            <a:r>
              <a:rPr lang="en-US" dirty="0" smtClean="0"/>
              <a:t>Horn antennas are relatively wideband and high gain</a:t>
            </a:r>
          </a:p>
        </p:txBody>
      </p:sp>
      <p:sp>
        <p:nvSpPr>
          <p:cNvPr id="4" name="Rectangle 3"/>
          <p:cNvSpPr/>
          <p:nvPr/>
        </p:nvSpPr>
        <p:spPr>
          <a:xfrm>
            <a:off x="1485493" y="6667525"/>
            <a:ext cx="4572000" cy="215444"/>
          </a:xfrm>
          <a:prstGeom prst="rect">
            <a:avLst/>
          </a:prstGeom>
        </p:spPr>
        <p:txBody>
          <a:bodyPr>
            <a:spAutoFit/>
          </a:bodyPr>
          <a:lstStyle/>
          <a:p>
            <a:r>
              <a:rPr lang="en-US" sz="800" dirty="0">
                <a:solidFill>
                  <a:srgbClr val="000000"/>
                </a:solidFill>
              </a:rPr>
              <a:t>http://en.wikipedia.org/wiki/Horn_antenna</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0530" y="4510928"/>
            <a:ext cx="1600962" cy="108432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034" y="3034404"/>
            <a:ext cx="1775079" cy="1241679"/>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50530" y="3034404"/>
            <a:ext cx="1706499" cy="1162050"/>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79158" y="3034404"/>
            <a:ext cx="1755267" cy="1066419"/>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2034" y="4510928"/>
            <a:ext cx="1610106" cy="1079373"/>
          </a:xfrm>
          <a:prstGeom prst="rect">
            <a:avLst/>
          </a:prstGeom>
        </p:spPr>
      </p:pic>
      <p:pic>
        <p:nvPicPr>
          <p:cNvPr id="10244" name="Picture 4" descr="http://openems.de/images/thumb/5/55/Horn_Antenna_RadPattern.png/400px-Horn_Antenna_RadPatter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5889892" y="1049925"/>
            <a:ext cx="2648345" cy="1827358"/>
          </a:xfrm>
          <a:prstGeom prst="rect">
            <a:avLst/>
          </a:prstGeom>
          <a:noFill/>
          <a:extLst>
            <a:ext uri="{909E8E84-426E-40DD-AFC4-6F175D3DCCD1}">
              <a14:hiddenFill xmlns:a14="http://schemas.microsoft.com/office/drawing/2010/main">
                <a:solidFill>
                  <a:srgbClr val="FFFFFF"/>
                </a:solidFill>
              </a14:hiddenFill>
            </a:ext>
          </a:extLst>
        </p:spPr>
      </p:pic>
      <p:pic>
        <p:nvPicPr>
          <p:cNvPr id="5" name="spHNJR1SY8A"/>
          <p:cNvPicPr>
            <a:picLocks noRot="1" noChangeAspect="1"/>
          </p:cNvPicPr>
          <p:nvPr>
            <a:videoFile r:link="rId1"/>
          </p:nvPr>
        </p:nvPicPr>
        <p:blipFill>
          <a:blip r:embed="rId9"/>
          <a:stretch>
            <a:fillRect/>
          </a:stretch>
        </p:blipFill>
        <p:spPr>
          <a:xfrm>
            <a:off x="5889892" y="3069134"/>
            <a:ext cx="2648345" cy="1489694"/>
          </a:xfrm>
          <a:prstGeom prst="rect">
            <a:avLst/>
          </a:prstGeom>
        </p:spPr>
      </p:pic>
    </p:spTree>
    <p:extLst>
      <p:ext uri="{BB962C8B-B14F-4D97-AF65-F5344CB8AC3E}">
        <p14:creationId xmlns:p14="http://schemas.microsoft.com/office/powerpoint/2010/main" val="4547818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Horn Antenna Examples</a:t>
            </a:r>
            <a:endParaRPr lang="en-US" dirty="0"/>
          </a:p>
        </p:txBody>
      </p:sp>
      <p:pic>
        <p:nvPicPr>
          <p:cNvPr id="205828" name="Picture 4" descr="http://www.radiometer-physics.de/rpg/html/pics/conical_horns_04.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238" t="26042" r="42151" b="15404"/>
          <a:stretch/>
        </p:blipFill>
        <p:spPr bwMode="auto">
          <a:xfrm>
            <a:off x="1160814" y="3543073"/>
            <a:ext cx="2607651" cy="2218816"/>
          </a:xfrm>
          <a:prstGeom prst="rect">
            <a:avLst/>
          </a:prstGeom>
          <a:noFill/>
          <a:extLst>
            <a:ext uri="{909E8E84-426E-40DD-AFC4-6F175D3DCCD1}">
              <a14:hiddenFill xmlns:a14="http://schemas.microsoft.com/office/drawing/2010/main">
                <a:solidFill>
                  <a:srgbClr val="FFFFFF"/>
                </a:solidFill>
              </a14:hiddenFill>
            </a:ext>
          </a:extLst>
        </p:spPr>
      </p:pic>
      <p:pic>
        <p:nvPicPr>
          <p:cNvPr id="205830" name="Picture 6" descr="http://upload.wikimedia.org/wikipedia/commons/2/28/ATM_Horn_Antenna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8950" y="1054078"/>
            <a:ext cx="2251381" cy="1707594"/>
          </a:xfrm>
          <a:prstGeom prst="rect">
            <a:avLst/>
          </a:prstGeom>
          <a:noFill/>
          <a:extLst>
            <a:ext uri="{909E8E84-426E-40DD-AFC4-6F175D3DCCD1}">
              <a14:hiddenFill xmlns:a14="http://schemas.microsoft.com/office/drawing/2010/main">
                <a:solidFill>
                  <a:srgbClr val="FFFFFF"/>
                </a:solidFill>
              </a14:hiddenFill>
            </a:ext>
          </a:extLst>
        </p:spPr>
      </p:pic>
      <p:pic>
        <p:nvPicPr>
          <p:cNvPr id="205832" name="Picture 8" descr="http://www.digikey.com/Web%20Export/Supplier%20Content/TDK_445/ph/tdk_emi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16293" y="1058950"/>
            <a:ext cx="2344849" cy="1702722"/>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http://upload.wikimedia.org/wikipedia/commons/5/59/Rillenhorn.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4945106" y="3543073"/>
            <a:ext cx="3057071" cy="19106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32572" y="2805209"/>
            <a:ext cx="2464136" cy="400110"/>
          </a:xfrm>
          <a:prstGeom prst="rect">
            <a:avLst/>
          </a:prstGeom>
          <a:noFill/>
        </p:spPr>
        <p:txBody>
          <a:bodyPr wrap="none" rtlCol="0">
            <a:spAutoFit/>
          </a:bodyPr>
          <a:lstStyle/>
          <a:p>
            <a:r>
              <a:rPr lang="en-US" sz="2000" dirty="0" smtClean="0">
                <a:solidFill>
                  <a:srgbClr val="4D4D4D"/>
                </a:solidFill>
                <a:latin typeface="Kalinga" panose="020B0502040204020203" pitchFamily="34" charset="0"/>
                <a:cs typeface="Kalinga" panose="020B0502040204020203" pitchFamily="34" charset="0"/>
              </a:rPr>
              <a:t>Rectangular Horns</a:t>
            </a:r>
          </a:p>
        </p:txBody>
      </p:sp>
      <p:sp>
        <p:nvSpPr>
          <p:cNvPr id="10" name="TextBox 9"/>
          <p:cNvSpPr txBox="1"/>
          <p:nvPr/>
        </p:nvSpPr>
        <p:spPr>
          <a:xfrm>
            <a:off x="1304329" y="5755922"/>
            <a:ext cx="2254143" cy="400110"/>
          </a:xfrm>
          <a:prstGeom prst="rect">
            <a:avLst/>
          </a:prstGeom>
          <a:noFill/>
        </p:spPr>
        <p:txBody>
          <a:bodyPr wrap="none" rtlCol="0">
            <a:spAutoFit/>
          </a:bodyPr>
          <a:lstStyle/>
          <a:p>
            <a:r>
              <a:rPr lang="en-US" sz="2000" dirty="0" smtClean="0">
                <a:solidFill>
                  <a:srgbClr val="4D4D4D"/>
                </a:solidFill>
                <a:latin typeface="Kalinga" panose="020B0502040204020203" pitchFamily="34" charset="0"/>
                <a:cs typeface="Kalinga" panose="020B0502040204020203" pitchFamily="34" charset="0"/>
              </a:rPr>
              <a:t>Cylindrical Horns</a:t>
            </a:r>
          </a:p>
        </p:txBody>
      </p:sp>
      <p:sp>
        <p:nvSpPr>
          <p:cNvPr id="11" name="TextBox 10"/>
          <p:cNvSpPr txBox="1"/>
          <p:nvPr/>
        </p:nvSpPr>
        <p:spPr>
          <a:xfrm>
            <a:off x="4291829" y="2821123"/>
            <a:ext cx="4193777" cy="400110"/>
          </a:xfrm>
          <a:prstGeom prst="rect">
            <a:avLst/>
          </a:prstGeom>
          <a:noFill/>
        </p:spPr>
        <p:txBody>
          <a:bodyPr wrap="none" rtlCol="0">
            <a:spAutoFit/>
          </a:bodyPr>
          <a:lstStyle/>
          <a:p>
            <a:r>
              <a:rPr lang="en-US" sz="2000" dirty="0" smtClean="0">
                <a:solidFill>
                  <a:srgbClr val="4D4D4D"/>
                </a:solidFill>
                <a:latin typeface="Kalinga" panose="020B0502040204020203" pitchFamily="34" charset="0"/>
                <a:cs typeface="Kalinga" panose="020B0502040204020203" pitchFamily="34" charset="0"/>
              </a:rPr>
              <a:t>Ridge Horns for wider bandwidth</a:t>
            </a:r>
          </a:p>
        </p:txBody>
      </p:sp>
      <p:sp>
        <p:nvSpPr>
          <p:cNvPr id="12" name="TextBox 11"/>
          <p:cNvSpPr txBox="1"/>
          <p:nvPr/>
        </p:nvSpPr>
        <p:spPr>
          <a:xfrm>
            <a:off x="4334295" y="5547257"/>
            <a:ext cx="4278692" cy="707886"/>
          </a:xfrm>
          <a:prstGeom prst="rect">
            <a:avLst/>
          </a:prstGeom>
          <a:noFill/>
        </p:spPr>
        <p:txBody>
          <a:bodyPr wrap="square" rtlCol="0">
            <a:spAutoFit/>
          </a:bodyPr>
          <a:lstStyle/>
          <a:p>
            <a:pPr algn="ctr"/>
            <a:r>
              <a:rPr lang="en-US" sz="2000" dirty="0" smtClean="0">
                <a:solidFill>
                  <a:srgbClr val="4D4D4D"/>
                </a:solidFill>
                <a:latin typeface="Kalinga" panose="020B0502040204020203" pitchFamily="34" charset="0"/>
                <a:cs typeface="Kalinga" panose="020B0502040204020203" pitchFamily="34" charset="0"/>
              </a:rPr>
              <a:t>Corrugated Horns for wider bandwidth and smaller </a:t>
            </a:r>
            <a:r>
              <a:rPr lang="en-US" sz="2000" dirty="0" err="1" smtClean="0">
                <a:solidFill>
                  <a:srgbClr val="4D4D4D"/>
                </a:solidFill>
                <a:latin typeface="Kalinga" panose="020B0502040204020203" pitchFamily="34" charset="0"/>
                <a:cs typeface="Kalinga" panose="020B0502040204020203" pitchFamily="34" charset="0"/>
              </a:rPr>
              <a:t>sidelobes</a:t>
            </a:r>
            <a:endParaRPr lang="en-US" sz="2000" dirty="0" smtClean="0">
              <a:solidFill>
                <a:srgbClr val="4D4D4D"/>
              </a:solidFill>
              <a:latin typeface="Kalinga" panose="020B0502040204020203" pitchFamily="34" charset="0"/>
              <a:cs typeface="Kalinga" panose="020B0502040204020203" pitchFamily="34" charset="0"/>
            </a:endParaRPr>
          </a:p>
        </p:txBody>
      </p:sp>
    </p:spTree>
    <p:extLst>
      <p:ext uri="{BB962C8B-B14F-4D97-AF65-F5344CB8AC3E}">
        <p14:creationId xmlns:p14="http://schemas.microsoft.com/office/powerpoint/2010/main" val="21182677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Microstrip</a:t>
            </a:r>
            <a:r>
              <a:rPr lang="en-US" dirty="0" smtClean="0"/>
              <a:t> Patch Antenna</a:t>
            </a:r>
            <a:endParaRPr lang="en-US" dirty="0"/>
          </a:p>
        </p:txBody>
      </p:sp>
      <p:sp>
        <p:nvSpPr>
          <p:cNvPr id="3" name="Text Placeholder 2"/>
          <p:cNvSpPr>
            <a:spLocks noGrp="1"/>
          </p:cNvSpPr>
          <p:nvPr>
            <p:ph type="body" sz="quarter" idx="10"/>
          </p:nvPr>
        </p:nvSpPr>
        <p:spPr/>
        <p:txBody>
          <a:bodyPr/>
          <a:lstStyle/>
          <a:p>
            <a:r>
              <a:rPr lang="en-US" sz="2400" dirty="0" smtClean="0"/>
              <a:t> Planar metal patch as radiator</a:t>
            </a:r>
          </a:p>
          <a:p>
            <a:pPr lvl="1"/>
            <a:r>
              <a:rPr lang="en-US" sz="2000" dirty="0" smtClean="0"/>
              <a:t>Compatible with PCB technology</a:t>
            </a:r>
          </a:p>
          <a:p>
            <a:pPr lvl="1"/>
            <a:r>
              <a:rPr lang="en-US" sz="2000" dirty="0" smtClean="0"/>
              <a:t>Each to fabricate</a:t>
            </a:r>
          </a:p>
          <a:p>
            <a:pPr lvl="1"/>
            <a:r>
              <a:rPr lang="en-US" sz="2000" dirty="0" smtClean="0"/>
              <a:t>Easy to feed</a:t>
            </a:r>
          </a:p>
          <a:p>
            <a:pPr lvl="2"/>
            <a:r>
              <a:rPr lang="en-US" sz="1800" dirty="0" smtClean="0"/>
              <a:t>Planar </a:t>
            </a:r>
            <a:r>
              <a:rPr lang="en-US" sz="1800" dirty="0" err="1" smtClean="0"/>
              <a:t>microstrip</a:t>
            </a:r>
            <a:r>
              <a:rPr lang="en-US" sz="1800" dirty="0" smtClean="0"/>
              <a:t> feed</a:t>
            </a:r>
          </a:p>
          <a:p>
            <a:pPr lvl="2"/>
            <a:r>
              <a:rPr lang="en-US" sz="1800" dirty="0" smtClean="0"/>
              <a:t>Vertical probe feed</a:t>
            </a:r>
            <a:endParaRPr lang="en-US" sz="1800" dirty="0"/>
          </a:p>
        </p:txBody>
      </p:sp>
      <p:pic>
        <p:nvPicPr>
          <p:cNvPr id="5" name="Picture 2" descr="http://projectus.freehost7.com/Microstrip-patch-antenna-design/Microstrip%20Antenna%20(final)_files/image01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61126" y="1150883"/>
            <a:ext cx="2896139" cy="2869324"/>
          </a:xfrm>
          <a:prstGeom prst="rect">
            <a:avLst/>
          </a:prstGeom>
          <a:noFill/>
          <a:extLst>
            <a:ext uri="{909E8E84-426E-40DD-AFC4-6F175D3DCCD1}">
              <a14:hiddenFill xmlns:a14="http://schemas.microsoft.com/office/drawing/2010/main">
                <a:solidFill>
                  <a:srgbClr val="FFFFFF"/>
                </a:solidFill>
              </a14:hiddenFill>
            </a:ext>
          </a:extLst>
        </p:spPr>
      </p:pic>
      <p:pic>
        <p:nvPicPr>
          <p:cNvPr id="203780" name="Picture 4" descr="http://www.raymaps.com/wp-content/uploads/2012/02/patch_antenna_labelle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1362" y="4246124"/>
            <a:ext cx="3810000" cy="1771651"/>
          </a:xfrm>
          <a:prstGeom prst="rect">
            <a:avLst/>
          </a:prstGeom>
          <a:noFill/>
          <a:extLst>
            <a:ext uri="{909E8E84-426E-40DD-AFC4-6F175D3DCCD1}">
              <a14:hiddenFill xmlns:a14="http://schemas.microsoft.com/office/drawing/2010/main">
                <a:solidFill>
                  <a:srgbClr val="FFFFFF"/>
                </a:solidFill>
              </a14:hiddenFill>
            </a:ext>
          </a:extLst>
        </p:spPr>
      </p:pic>
      <p:pic>
        <p:nvPicPr>
          <p:cNvPr id="203782" name="Picture 6" descr="http://d3i5bpxkxvwmz.cloudfront.net/resized/images/remote/http_s.eeweb.com/featured/website/2011/03/03/patch-antenna-1299215235_500_27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39354" y="4232540"/>
            <a:ext cx="3270579" cy="1798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209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37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37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Antenna Arrays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7715231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Antenna Array</a:t>
            </a:r>
            <a:endParaRPr lang="en-US" dirty="0"/>
          </a:p>
        </p:txBody>
      </p:sp>
      <p:sp>
        <p:nvSpPr>
          <p:cNvPr id="53" name="Content Placeholder 2"/>
          <p:cNvSpPr>
            <a:spLocks noGrp="1"/>
          </p:cNvSpPr>
          <p:nvPr>
            <p:ph type="body" sz="quarter" idx="10"/>
          </p:nvPr>
        </p:nvSpPr>
        <p:spPr>
          <a:prstGeom prst="rect">
            <a:avLst/>
          </a:prstGeom>
        </p:spPr>
        <p:txBody>
          <a:bodyPr/>
          <a:lstStyle/>
          <a:p>
            <a:r>
              <a:rPr lang="en-US" sz="2600" dirty="0" smtClean="0"/>
              <a:t> Multiple antennas can be arranged in an array to give larger gain (narrower) beam</a:t>
            </a:r>
          </a:p>
          <a:p>
            <a:pPr lvl="1"/>
            <a:r>
              <a:rPr lang="en-US" sz="2200" dirty="0" smtClean="0"/>
              <a:t>Effectively increasing the total area</a:t>
            </a:r>
          </a:p>
          <a:p>
            <a:pPr lvl="1"/>
            <a:r>
              <a:rPr lang="en-US" sz="2200" dirty="0" smtClean="0">
                <a:solidFill>
                  <a:srgbClr val="FF0000"/>
                </a:solidFill>
              </a:rPr>
              <a:t>Received power  ~ N</a:t>
            </a:r>
            <a:r>
              <a:rPr lang="en-US" sz="2200" baseline="30000" dirty="0" smtClean="0">
                <a:solidFill>
                  <a:srgbClr val="FF0000"/>
                </a:solidFill>
              </a:rPr>
              <a:t>2</a:t>
            </a:r>
            <a:endParaRPr lang="en-US" sz="2200" baseline="30000" dirty="0">
              <a:solidFill>
                <a:srgbClr val="FF0000"/>
              </a:solidFill>
            </a:endParaRPr>
          </a:p>
        </p:txBody>
      </p:sp>
      <p:grpSp>
        <p:nvGrpSpPr>
          <p:cNvPr id="46" name="Group 45"/>
          <p:cNvGrpSpPr/>
          <p:nvPr/>
        </p:nvGrpSpPr>
        <p:grpSpPr>
          <a:xfrm>
            <a:off x="1474788" y="6575642"/>
            <a:ext cx="6508750" cy="195263"/>
            <a:chOff x="1254126" y="5954714"/>
            <a:chExt cx="6508750" cy="195263"/>
          </a:xfrm>
        </p:grpSpPr>
        <p:sp>
          <p:nvSpPr>
            <p:cNvPr id="47" name="Rectangle 185"/>
            <p:cNvSpPr>
              <a:spLocks noChangeArrowheads="1"/>
            </p:cNvSpPr>
            <p:nvPr/>
          </p:nvSpPr>
          <p:spPr bwMode="auto">
            <a:xfrm>
              <a:off x="1254126" y="5954714"/>
              <a:ext cx="15875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0000"/>
                  </a:solidFill>
                  <a:effectLst/>
                  <a:latin typeface="Arial" pitchFamily="34" charset="0"/>
                  <a:cs typeface="Arial" pitchFamily="34" charset="0"/>
                </a:rPr>
                <a:t>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8" name="Rectangle 186"/>
            <p:cNvSpPr>
              <a:spLocks noChangeArrowheads="1"/>
            </p:cNvSpPr>
            <p:nvPr/>
          </p:nvSpPr>
          <p:spPr bwMode="auto">
            <a:xfrm>
              <a:off x="133826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0000"/>
                  </a:solidFill>
                  <a:effectLst/>
                  <a:latin typeface="Arial" pitchFamily="34" charset="0"/>
                  <a:cs typeface="Arial" pitchFamily="34" charset="0"/>
                </a:rPr>
                <a:t>o</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9" name="Rectangle 187"/>
            <p:cNvSpPr>
              <a:spLocks noChangeArrowheads="1"/>
            </p:cNvSpPr>
            <p:nvPr/>
          </p:nvSpPr>
          <p:spPr bwMode="auto">
            <a:xfrm>
              <a:off x="1414463" y="5954714"/>
              <a:ext cx="15398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u</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0" name="Rectangle 188"/>
            <p:cNvSpPr>
              <a:spLocks noChangeArrowheads="1"/>
            </p:cNvSpPr>
            <p:nvPr/>
          </p:nvSpPr>
          <p:spPr bwMode="auto">
            <a:xfrm>
              <a:off x="1492251" y="5954714"/>
              <a:ext cx="12223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0000"/>
                  </a:solidFill>
                  <a:effectLst/>
                  <a:latin typeface="Arial" pitchFamily="34" charset="0"/>
                  <a:cs typeface="Arial" pitchFamily="34" charset="0"/>
                </a:rPr>
                <a:t>r</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54" name="Rectangle 189"/>
            <p:cNvSpPr>
              <a:spLocks noChangeArrowheads="1"/>
            </p:cNvSpPr>
            <p:nvPr/>
          </p:nvSpPr>
          <p:spPr bwMode="auto">
            <a:xfrm>
              <a:off x="1541463"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c</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5" name="Rectangle 190"/>
            <p:cNvSpPr>
              <a:spLocks noChangeArrowheads="1"/>
            </p:cNvSpPr>
            <p:nvPr/>
          </p:nvSpPr>
          <p:spPr bwMode="auto">
            <a:xfrm>
              <a:off x="161290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0000"/>
                  </a:solidFill>
                  <a:effectLst/>
                  <a:latin typeface="Arial" pitchFamily="34" charset="0"/>
                  <a:cs typeface="Arial" pitchFamily="34" charset="0"/>
                </a:rPr>
                <a:t>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56" name="Rectangle 191"/>
            <p:cNvSpPr>
              <a:spLocks noChangeArrowheads="1"/>
            </p:cNvSpPr>
            <p:nvPr/>
          </p:nvSpPr>
          <p:spPr bwMode="auto">
            <a:xfrm>
              <a:off x="1682751" y="5954714"/>
              <a:ext cx="1143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7" name="Rectangle 192"/>
            <p:cNvSpPr>
              <a:spLocks noChangeArrowheads="1"/>
            </p:cNvSpPr>
            <p:nvPr/>
          </p:nvSpPr>
          <p:spPr bwMode="auto">
            <a:xfrm>
              <a:off x="1758951" y="5954714"/>
              <a:ext cx="1682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8" name="Rectangle 193"/>
            <p:cNvSpPr>
              <a:spLocks noChangeArrowheads="1"/>
            </p:cNvSpPr>
            <p:nvPr/>
          </p:nvSpPr>
          <p:spPr bwMode="auto">
            <a:xfrm>
              <a:off x="184943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9" name="Rectangle 194"/>
            <p:cNvSpPr>
              <a:spLocks noChangeArrowheads="1"/>
            </p:cNvSpPr>
            <p:nvPr/>
          </p:nvSpPr>
          <p:spPr bwMode="auto">
            <a:xfrm>
              <a:off x="1884363" y="5954714"/>
              <a:ext cx="18573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M</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0" name="Rectangle 195"/>
            <p:cNvSpPr>
              <a:spLocks noChangeArrowheads="1"/>
            </p:cNvSpPr>
            <p:nvPr/>
          </p:nvSpPr>
          <p:spPr bwMode="auto">
            <a:xfrm>
              <a:off x="1993901"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1" name="Rectangle 196"/>
            <p:cNvSpPr>
              <a:spLocks noChangeArrowheads="1"/>
            </p:cNvSpPr>
            <p:nvPr/>
          </p:nvSpPr>
          <p:spPr bwMode="auto">
            <a:xfrm>
              <a:off x="2062163" y="5954714"/>
              <a:ext cx="1746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O</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2" name="Rectangle 197"/>
            <p:cNvSpPr>
              <a:spLocks noChangeArrowheads="1"/>
            </p:cNvSpPr>
            <p:nvPr/>
          </p:nvSpPr>
          <p:spPr bwMode="auto">
            <a:xfrm>
              <a:off x="216058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3" name="Rectangle 198"/>
            <p:cNvSpPr>
              <a:spLocks noChangeArrowheads="1"/>
            </p:cNvSpPr>
            <p:nvPr/>
          </p:nvSpPr>
          <p:spPr bwMode="auto">
            <a:xfrm>
              <a:off x="2197101" y="5954714"/>
              <a:ext cx="1682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4" name="Rectangle 199"/>
            <p:cNvSpPr>
              <a:spLocks noChangeArrowheads="1"/>
            </p:cNvSpPr>
            <p:nvPr/>
          </p:nvSpPr>
          <p:spPr bwMode="auto">
            <a:xfrm>
              <a:off x="2287588"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o</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5" name="Rectangle 200"/>
            <p:cNvSpPr>
              <a:spLocks noChangeArrowheads="1"/>
            </p:cNvSpPr>
            <p:nvPr/>
          </p:nvSpPr>
          <p:spPr bwMode="auto">
            <a:xfrm>
              <a:off x="2365376"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6" name="Rectangle 201"/>
            <p:cNvSpPr>
              <a:spLocks noChangeArrowheads="1"/>
            </p:cNvSpPr>
            <p:nvPr/>
          </p:nvSpPr>
          <p:spPr bwMode="auto">
            <a:xfrm>
              <a:off x="244316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0000"/>
                  </a:solidFill>
                  <a:effectLst/>
                  <a:latin typeface="Arial" pitchFamily="34" charset="0"/>
                  <a:cs typeface="Arial" pitchFamily="34" charset="0"/>
                </a:rPr>
                <a:t>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7" name="Rectangle 202"/>
            <p:cNvSpPr>
              <a:spLocks noChangeArrowheads="1"/>
            </p:cNvSpPr>
            <p:nvPr/>
          </p:nvSpPr>
          <p:spPr bwMode="auto">
            <a:xfrm>
              <a:off x="252095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8" name="Rectangle 203"/>
            <p:cNvSpPr>
              <a:spLocks noChangeArrowheads="1"/>
            </p:cNvSpPr>
            <p:nvPr/>
          </p:nvSpPr>
          <p:spPr bwMode="auto">
            <a:xfrm>
              <a:off x="2590801"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0000"/>
                  </a:solidFill>
                  <a:effectLst/>
                  <a:latin typeface="Arial" pitchFamily="34" charset="0"/>
                  <a:cs typeface="Arial" pitchFamily="34" charset="0"/>
                </a:rPr>
                <a:t>l</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9" name="Rectangle 204"/>
            <p:cNvSpPr>
              <a:spLocks noChangeArrowheads="1"/>
            </p:cNvSpPr>
            <p:nvPr/>
          </p:nvSpPr>
          <p:spPr bwMode="auto">
            <a:xfrm>
              <a:off x="2625726"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l</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0" name="Rectangle 205"/>
            <p:cNvSpPr>
              <a:spLocks noChangeArrowheads="1"/>
            </p:cNvSpPr>
            <p:nvPr/>
          </p:nvSpPr>
          <p:spPr bwMode="auto">
            <a:xfrm>
              <a:off x="266223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 name="Rectangle 206"/>
            <p:cNvSpPr>
              <a:spLocks noChangeArrowheads="1"/>
            </p:cNvSpPr>
            <p:nvPr/>
          </p:nvSpPr>
          <p:spPr bwMode="auto">
            <a:xfrm>
              <a:off x="2732088"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00FF"/>
                  </a:solidFill>
                  <a:effectLst/>
                  <a:latin typeface="Arial" pitchFamily="34" charset="0"/>
                  <a:cs typeface="Arial" pitchFamily="34" charset="0"/>
                </a:rPr>
                <a:t>h</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2" name="Rectangle 208"/>
            <p:cNvSpPr>
              <a:spLocks noChangeArrowheads="1"/>
            </p:cNvSpPr>
            <p:nvPr/>
          </p:nvSpPr>
          <p:spPr bwMode="auto">
            <a:xfrm>
              <a:off x="2808288"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3" name="Rectangle 209"/>
            <p:cNvSpPr>
              <a:spLocks noChangeArrowheads="1"/>
            </p:cNvSpPr>
            <p:nvPr/>
          </p:nvSpPr>
          <p:spPr bwMode="auto">
            <a:xfrm>
              <a:off x="2851151"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00FF"/>
                  </a:solidFill>
                  <a:effectLst/>
                  <a:latin typeface="Arial" pitchFamily="34" charset="0"/>
                  <a:cs typeface="Arial" pitchFamily="34" charset="0"/>
                </a:rPr>
                <a:t>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4" name="Rectangle 210"/>
            <p:cNvSpPr>
              <a:spLocks noChangeArrowheads="1"/>
            </p:cNvSpPr>
            <p:nvPr/>
          </p:nvSpPr>
          <p:spPr bwMode="auto">
            <a:xfrm>
              <a:off x="289401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00FF"/>
                  </a:solidFill>
                  <a:effectLst/>
                  <a:latin typeface="Arial" pitchFamily="34" charset="0"/>
                  <a:cs typeface="Arial" pitchFamily="34" charset="0"/>
                </a:rPr>
                <a:t>p</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5" name="Rectangle 211"/>
            <p:cNvSpPr>
              <a:spLocks noChangeArrowheads="1"/>
            </p:cNvSpPr>
            <p:nvPr/>
          </p:nvSpPr>
          <p:spPr bwMode="auto">
            <a:xfrm>
              <a:off x="2971801" y="5954714"/>
              <a:ext cx="1143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6" name="Rectangle 212"/>
            <p:cNvSpPr>
              <a:spLocks noChangeArrowheads="1"/>
            </p:cNvSpPr>
            <p:nvPr/>
          </p:nvSpPr>
          <p:spPr bwMode="auto">
            <a:xfrm>
              <a:off x="3014663"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7" name="Rectangle 213"/>
            <p:cNvSpPr>
              <a:spLocks noChangeArrowheads="1"/>
            </p:cNvSpPr>
            <p:nvPr/>
          </p:nvSpPr>
          <p:spPr bwMode="auto">
            <a:xfrm>
              <a:off x="304958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8" name="Rectangle 214"/>
            <p:cNvSpPr>
              <a:spLocks noChangeArrowheads="1"/>
            </p:cNvSpPr>
            <p:nvPr/>
          </p:nvSpPr>
          <p:spPr bwMode="auto">
            <a:xfrm>
              <a:off x="308451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o</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9" name="Rectangle 215"/>
            <p:cNvSpPr>
              <a:spLocks noChangeArrowheads="1"/>
            </p:cNvSpPr>
            <p:nvPr/>
          </p:nvSpPr>
          <p:spPr bwMode="auto">
            <a:xfrm>
              <a:off x="316230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00FF"/>
                  </a:solidFill>
                  <a:effectLst/>
                  <a:latin typeface="Arial" pitchFamily="34" charset="0"/>
                  <a:cs typeface="Arial" pitchFamily="34" charset="0"/>
                </a:rPr>
                <a:t>c</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80" name="Rectangle 216"/>
            <p:cNvSpPr>
              <a:spLocks noChangeArrowheads="1"/>
            </p:cNvSpPr>
            <p:nvPr/>
          </p:nvSpPr>
          <p:spPr bwMode="auto">
            <a:xfrm>
              <a:off x="3232151" y="5954714"/>
              <a:ext cx="17938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w</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1" name="Rectangle 217"/>
            <p:cNvSpPr>
              <a:spLocks noChangeArrowheads="1"/>
            </p:cNvSpPr>
            <p:nvPr/>
          </p:nvSpPr>
          <p:spPr bwMode="auto">
            <a:xfrm>
              <a:off x="3333751"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2" name="Rectangle 218"/>
            <p:cNvSpPr>
              <a:spLocks noChangeArrowheads="1"/>
            </p:cNvSpPr>
            <p:nvPr/>
          </p:nvSpPr>
          <p:spPr bwMode="auto">
            <a:xfrm>
              <a:off x="3368676" y="5954714"/>
              <a:ext cx="1905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m</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3" name="Rectangle 219"/>
            <p:cNvSpPr>
              <a:spLocks noChangeArrowheads="1"/>
            </p:cNvSpPr>
            <p:nvPr/>
          </p:nvSpPr>
          <p:spPr bwMode="auto">
            <a:xfrm>
              <a:off x="348138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i</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4" name="Rectangle 220"/>
            <p:cNvSpPr>
              <a:spLocks noChangeArrowheads="1"/>
            </p:cNvSpPr>
            <p:nvPr/>
          </p:nvSpPr>
          <p:spPr bwMode="auto">
            <a:xfrm>
              <a:off x="3516313"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5" name="Rectangle 221"/>
            <p:cNvSpPr>
              <a:spLocks noChangeArrowheads="1"/>
            </p:cNvSpPr>
            <p:nvPr/>
          </p:nvSpPr>
          <p:spPr bwMode="auto">
            <a:xfrm>
              <a:off x="3559176"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6" name="Rectangle 222"/>
            <p:cNvSpPr>
              <a:spLocks noChangeArrowheads="1"/>
            </p:cNvSpPr>
            <p:nvPr/>
          </p:nvSpPr>
          <p:spPr bwMode="auto">
            <a:xfrm>
              <a:off x="359410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7" name="Rectangle 223"/>
            <p:cNvSpPr>
              <a:spLocks noChangeArrowheads="1"/>
            </p:cNvSpPr>
            <p:nvPr/>
          </p:nvSpPr>
          <p:spPr bwMode="auto">
            <a:xfrm>
              <a:off x="3663951"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8" name="Rectangle 224"/>
            <p:cNvSpPr>
              <a:spLocks noChangeArrowheads="1"/>
            </p:cNvSpPr>
            <p:nvPr/>
          </p:nvSpPr>
          <p:spPr bwMode="auto">
            <a:xfrm>
              <a:off x="3741738"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u</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9" name="Rectangle 225"/>
            <p:cNvSpPr>
              <a:spLocks noChangeArrowheads="1"/>
            </p:cNvSpPr>
            <p:nvPr/>
          </p:nvSpPr>
          <p:spPr bwMode="auto">
            <a:xfrm>
              <a:off x="3819526"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0" name="Rectangle 226"/>
            <p:cNvSpPr>
              <a:spLocks noChangeArrowheads="1"/>
            </p:cNvSpPr>
            <p:nvPr/>
          </p:nvSpPr>
          <p:spPr bwMode="auto">
            <a:xfrm>
              <a:off x="3854451" y="5954714"/>
              <a:ext cx="12223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1" name="Rectangle 227"/>
            <p:cNvSpPr>
              <a:spLocks noChangeArrowheads="1"/>
            </p:cNvSpPr>
            <p:nvPr/>
          </p:nvSpPr>
          <p:spPr bwMode="auto">
            <a:xfrm>
              <a:off x="3903663"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 name="Rectangle 228"/>
            <p:cNvSpPr>
              <a:spLocks noChangeArrowheads="1"/>
            </p:cNvSpPr>
            <p:nvPr/>
          </p:nvSpPr>
          <p:spPr bwMode="auto">
            <a:xfrm>
              <a:off x="3973513" y="5954714"/>
              <a:ext cx="144463"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3" name="Rectangle 229"/>
            <p:cNvSpPr>
              <a:spLocks noChangeArrowheads="1"/>
            </p:cNvSpPr>
            <p:nvPr/>
          </p:nvSpPr>
          <p:spPr bwMode="auto">
            <a:xfrm>
              <a:off x="4044951"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o</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4" name="Rectangle 230"/>
            <p:cNvSpPr>
              <a:spLocks noChangeArrowheads="1"/>
            </p:cNvSpPr>
            <p:nvPr/>
          </p:nvSpPr>
          <p:spPr bwMode="auto">
            <a:xfrm>
              <a:off x="4122738"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u</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5" name="Rectangle 231"/>
            <p:cNvSpPr>
              <a:spLocks noChangeArrowheads="1"/>
            </p:cNvSpPr>
            <p:nvPr/>
          </p:nvSpPr>
          <p:spPr bwMode="auto">
            <a:xfrm>
              <a:off x="4200526" y="5954714"/>
              <a:ext cx="12065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6" name="Rectangle 232"/>
            <p:cNvSpPr>
              <a:spLocks noChangeArrowheads="1"/>
            </p:cNvSpPr>
            <p:nvPr/>
          </p:nvSpPr>
          <p:spPr bwMode="auto">
            <a:xfrm>
              <a:off x="424815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c</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7" name="Rectangle 233"/>
            <p:cNvSpPr>
              <a:spLocks noChangeArrowheads="1"/>
            </p:cNvSpPr>
            <p:nvPr/>
          </p:nvSpPr>
          <p:spPr bwMode="auto">
            <a:xfrm>
              <a:off x="4318001" y="5954714"/>
              <a:ext cx="144463"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8" name="Rectangle 234"/>
            <p:cNvSpPr>
              <a:spLocks noChangeArrowheads="1"/>
            </p:cNvSpPr>
            <p:nvPr/>
          </p:nvSpPr>
          <p:spPr bwMode="auto">
            <a:xfrm>
              <a:off x="4389438"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9" name="Rectangle 235"/>
            <p:cNvSpPr>
              <a:spLocks noChangeArrowheads="1"/>
            </p:cNvSpPr>
            <p:nvPr/>
          </p:nvSpPr>
          <p:spPr bwMode="auto">
            <a:xfrm>
              <a:off x="445928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0" name="Rectangle 236"/>
            <p:cNvSpPr>
              <a:spLocks noChangeArrowheads="1"/>
            </p:cNvSpPr>
            <p:nvPr/>
          </p:nvSpPr>
          <p:spPr bwMode="auto">
            <a:xfrm>
              <a:off x="4494213" y="5954714"/>
              <a:ext cx="12065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1" name="Rectangle 237"/>
            <p:cNvSpPr>
              <a:spLocks noChangeArrowheads="1"/>
            </p:cNvSpPr>
            <p:nvPr/>
          </p:nvSpPr>
          <p:spPr bwMode="auto">
            <a:xfrm>
              <a:off x="4543426"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2" name="Rectangle 238"/>
            <p:cNvSpPr>
              <a:spLocks noChangeArrowheads="1"/>
            </p:cNvSpPr>
            <p:nvPr/>
          </p:nvSpPr>
          <p:spPr bwMode="auto">
            <a:xfrm>
              <a:off x="4613276"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3" name="Rectangle 239"/>
            <p:cNvSpPr>
              <a:spLocks noChangeArrowheads="1"/>
            </p:cNvSpPr>
            <p:nvPr/>
          </p:nvSpPr>
          <p:spPr bwMode="auto">
            <a:xfrm>
              <a:off x="4684713"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4" name="Rectangle 240"/>
            <p:cNvSpPr>
              <a:spLocks noChangeArrowheads="1"/>
            </p:cNvSpPr>
            <p:nvPr/>
          </p:nvSpPr>
          <p:spPr bwMode="auto">
            <a:xfrm>
              <a:off x="4727576"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l</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5" name="Rectangle 241"/>
            <p:cNvSpPr>
              <a:spLocks noChangeArrowheads="1"/>
            </p:cNvSpPr>
            <p:nvPr/>
          </p:nvSpPr>
          <p:spPr bwMode="auto">
            <a:xfrm>
              <a:off x="4762501"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l</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6" name="Rectangle 242"/>
            <p:cNvSpPr>
              <a:spLocks noChangeArrowheads="1"/>
            </p:cNvSpPr>
            <p:nvPr/>
          </p:nvSpPr>
          <p:spPr bwMode="auto">
            <a:xfrm>
              <a:off x="4797426"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7" name="Rectangle 243"/>
            <p:cNvSpPr>
              <a:spLocks noChangeArrowheads="1"/>
            </p:cNvSpPr>
            <p:nvPr/>
          </p:nvSpPr>
          <p:spPr bwMode="auto">
            <a:xfrm>
              <a:off x="4840288"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8" name="Rectangle 244"/>
            <p:cNvSpPr>
              <a:spLocks noChangeArrowheads="1"/>
            </p:cNvSpPr>
            <p:nvPr/>
          </p:nvSpPr>
          <p:spPr bwMode="auto">
            <a:xfrm>
              <a:off x="4910138" y="5954714"/>
              <a:ext cx="144463"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9" name="Rectangle 245"/>
            <p:cNvSpPr>
              <a:spLocks noChangeArrowheads="1"/>
            </p:cNvSpPr>
            <p:nvPr/>
          </p:nvSpPr>
          <p:spPr bwMode="auto">
            <a:xfrm>
              <a:off x="4981576"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1</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0" name="Rectangle 246"/>
            <p:cNvSpPr>
              <a:spLocks noChangeArrowheads="1"/>
            </p:cNvSpPr>
            <p:nvPr/>
          </p:nvSpPr>
          <p:spPr bwMode="auto">
            <a:xfrm>
              <a:off x="5051426"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1" name="Rectangle 247"/>
            <p:cNvSpPr>
              <a:spLocks noChangeArrowheads="1"/>
            </p:cNvSpPr>
            <p:nvPr/>
          </p:nvSpPr>
          <p:spPr bwMode="auto">
            <a:xfrm>
              <a:off x="509428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i</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2" name="Rectangle 248"/>
            <p:cNvSpPr>
              <a:spLocks noChangeArrowheads="1"/>
            </p:cNvSpPr>
            <p:nvPr/>
          </p:nvSpPr>
          <p:spPr bwMode="auto">
            <a:xfrm>
              <a:off x="512921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3" name="Rectangle 249"/>
            <p:cNvSpPr>
              <a:spLocks noChangeArrowheads="1"/>
            </p:cNvSpPr>
            <p:nvPr/>
          </p:nvSpPr>
          <p:spPr bwMode="auto">
            <a:xfrm>
              <a:off x="5207001"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4" name="Rectangle 250"/>
            <p:cNvSpPr>
              <a:spLocks noChangeArrowheads="1"/>
            </p:cNvSpPr>
            <p:nvPr/>
          </p:nvSpPr>
          <p:spPr bwMode="auto">
            <a:xfrm>
              <a:off x="5249863" y="5954714"/>
              <a:ext cx="12065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5" name="Rectangle 251"/>
            <p:cNvSpPr>
              <a:spLocks noChangeArrowheads="1"/>
            </p:cNvSpPr>
            <p:nvPr/>
          </p:nvSpPr>
          <p:spPr bwMode="auto">
            <a:xfrm>
              <a:off x="5297488" y="5954714"/>
              <a:ext cx="15398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o</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6" name="Rectangle 252"/>
            <p:cNvSpPr>
              <a:spLocks noChangeArrowheads="1"/>
            </p:cNvSpPr>
            <p:nvPr/>
          </p:nvSpPr>
          <p:spPr bwMode="auto">
            <a:xfrm>
              <a:off x="5375276"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7" name="Rectangle 253"/>
            <p:cNvSpPr>
              <a:spLocks noChangeArrowheads="1"/>
            </p:cNvSpPr>
            <p:nvPr/>
          </p:nvSpPr>
          <p:spPr bwMode="auto">
            <a:xfrm>
              <a:off x="545306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u</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8" name="Rectangle 254"/>
            <p:cNvSpPr>
              <a:spLocks noChangeArrowheads="1"/>
            </p:cNvSpPr>
            <p:nvPr/>
          </p:nvSpPr>
          <p:spPr bwMode="auto">
            <a:xfrm>
              <a:off x="553085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c</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9" name="Rectangle 255"/>
            <p:cNvSpPr>
              <a:spLocks noChangeArrowheads="1"/>
            </p:cNvSpPr>
            <p:nvPr/>
          </p:nvSpPr>
          <p:spPr bwMode="auto">
            <a:xfrm>
              <a:off x="5602288"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0" name="Rectangle 256"/>
            <p:cNvSpPr>
              <a:spLocks noChangeArrowheads="1"/>
            </p:cNvSpPr>
            <p:nvPr/>
          </p:nvSpPr>
          <p:spPr bwMode="auto">
            <a:xfrm>
              <a:off x="5643563"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i</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1" name="Rectangle 257"/>
            <p:cNvSpPr>
              <a:spLocks noChangeArrowheads="1"/>
            </p:cNvSpPr>
            <p:nvPr/>
          </p:nvSpPr>
          <p:spPr bwMode="auto">
            <a:xfrm>
              <a:off x="5680076"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o</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2" name="Rectangle 258"/>
            <p:cNvSpPr>
              <a:spLocks noChangeArrowheads="1"/>
            </p:cNvSpPr>
            <p:nvPr/>
          </p:nvSpPr>
          <p:spPr bwMode="auto">
            <a:xfrm>
              <a:off x="5756276" y="5954714"/>
              <a:ext cx="15398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3" name="Rectangle 259"/>
            <p:cNvSpPr>
              <a:spLocks noChangeArrowheads="1"/>
            </p:cNvSpPr>
            <p:nvPr/>
          </p:nvSpPr>
          <p:spPr bwMode="auto">
            <a:xfrm>
              <a:off x="5835651"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4" name="Rectangle 260"/>
            <p:cNvSpPr>
              <a:spLocks noChangeArrowheads="1"/>
            </p:cNvSpPr>
            <p:nvPr/>
          </p:nvSpPr>
          <p:spPr bwMode="auto">
            <a:xfrm>
              <a:off x="5878513"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5" name="Rectangle 261"/>
            <p:cNvSpPr>
              <a:spLocks noChangeArrowheads="1"/>
            </p:cNvSpPr>
            <p:nvPr/>
          </p:nvSpPr>
          <p:spPr bwMode="auto">
            <a:xfrm>
              <a:off x="5919788" y="5954714"/>
              <a:ext cx="15398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o</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6" name="Rectangle 262"/>
            <p:cNvSpPr>
              <a:spLocks noChangeArrowheads="1"/>
            </p:cNvSpPr>
            <p:nvPr/>
          </p:nvSpPr>
          <p:spPr bwMode="auto">
            <a:xfrm>
              <a:off x="5999163"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7" name="Rectangle 263"/>
            <p:cNvSpPr>
              <a:spLocks noChangeArrowheads="1"/>
            </p:cNvSpPr>
            <p:nvPr/>
          </p:nvSpPr>
          <p:spPr bwMode="auto">
            <a:xfrm>
              <a:off x="6040438" y="5954714"/>
              <a:ext cx="12223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8" name="Rectangle 264"/>
            <p:cNvSpPr>
              <a:spLocks noChangeArrowheads="1"/>
            </p:cNvSpPr>
            <p:nvPr/>
          </p:nvSpPr>
          <p:spPr bwMode="auto">
            <a:xfrm>
              <a:off x="608965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9" name="Rectangle 265"/>
            <p:cNvSpPr>
              <a:spLocks noChangeArrowheads="1"/>
            </p:cNvSpPr>
            <p:nvPr/>
          </p:nvSpPr>
          <p:spPr bwMode="auto">
            <a:xfrm>
              <a:off x="6159501"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0" name="Rectangle 266"/>
            <p:cNvSpPr>
              <a:spLocks noChangeArrowheads="1"/>
            </p:cNvSpPr>
            <p:nvPr/>
          </p:nvSpPr>
          <p:spPr bwMode="auto">
            <a:xfrm>
              <a:off x="6237288"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1" name="Rectangle 267"/>
            <p:cNvSpPr>
              <a:spLocks noChangeArrowheads="1"/>
            </p:cNvSpPr>
            <p:nvPr/>
          </p:nvSpPr>
          <p:spPr bwMode="auto">
            <a:xfrm>
              <a:off x="6308726" y="5954714"/>
              <a:ext cx="12065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2" name="Rectangle 268"/>
            <p:cNvSpPr>
              <a:spLocks noChangeArrowheads="1"/>
            </p:cNvSpPr>
            <p:nvPr/>
          </p:nvSpPr>
          <p:spPr bwMode="auto">
            <a:xfrm>
              <a:off x="6356351"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3" name="Rectangle 269"/>
            <p:cNvSpPr>
              <a:spLocks noChangeArrowheads="1"/>
            </p:cNvSpPr>
            <p:nvPr/>
          </p:nvSpPr>
          <p:spPr bwMode="auto">
            <a:xfrm>
              <a:off x="6399213"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4" name="Rectangle 270"/>
            <p:cNvSpPr>
              <a:spLocks noChangeArrowheads="1"/>
            </p:cNvSpPr>
            <p:nvPr/>
          </p:nvSpPr>
          <p:spPr bwMode="auto">
            <a:xfrm>
              <a:off x="6470651" y="5954714"/>
              <a:ext cx="1397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y</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5" name="Rectangle 271"/>
            <p:cNvSpPr>
              <a:spLocks noChangeArrowheads="1"/>
            </p:cNvSpPr>
            <p:nvPr/>
          </p:nvSpPr>
          <p:spPr bwMode="auto">
            <a:xfrm>
              <a:off x="6538913"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6" name="Rectangle 272"/>
            <p:cNvSpPr>
              <a:spLocks noChangeArrowheads="1"/>
            </p:cNvSpPr>
            <p:nvPr/>
          </p:nvSpPr>
          <p:spPr bwMode="auto">
            <a:xfrm>
              <a:off x="6608763"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7" name="Rectangle 273"/>
            <p:cNvSpPr>
              <a:spLocks noChangeArrowheads="1"/>
            </p:cNvSpPr>
            <p:nvPr/>
          </p:nvSpPr>
          <p:spPr bwMode="auto">
            <a:xfrm>
              <a:off x="6651626"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8" name="Rectangle 274"/>
            <p:cNvSpPr>
              <a:spLocks noChangeArrowheads="1"/>
            </p:cNvSpPr>
            <p:nvPr/>
          </p:nvSpPr>
          <p:spPr bwMode="auto">
            <a:xfrm>
              <a:off x="6721476" y="5954714"/>
              <a:ext cx="1905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m</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 name="Rectangle 275"/>
            <p:cNvSpPr>
              <a:spLocks noChangeArrowheads="1"/>
            </p:cNvSpPr>
            <p:nvPr/>
          </p:nvSpPr>
          <p:spPr bwMode="auto">
            <a:xfrm>
              <a:off x="6834188"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0" name="Rectangle 276"/>
            <p:cNvSpPr>
              <a:spLocks noChangeArrowheads="1"/>
            </p:cNvSpPr>
            <p:nvPr/>
          </p:nvSpPr>
          <p:spPr bwMode="auto">
            <a:xfrm>
              <a:off x="6904038"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1" name="Rectangle 277"/>
            <p:cNvSpPr>
              <a:spLocks noChangeArrowheads="1"/>
            </p:cNvSpPr>
            <p:nvPr/>
          </p:nvSpPr>
          <p:spPr bwMode="auto">
            <a:xfrm>
              <a:off x="694690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2" name="Rectangle 278"/>
            <p:cNvSpPr>
              <a:spLocks noChangeArrowheads="1"/>
            </p:cNvSpPr>
            <p:nvPr/>
          </p:nvSpPr>
          <p:spPr bwMode="auto">
            <a:xfrm>
              <a:off x="7018338"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p</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3" name="Rectangle 279"/>
            <p:cNvSpPr>
              <a:spLocks noChangeArrowheads="1"/>
            </p:cNvSpPr>
            <p:nvPr/>
          </p:nvSpPr>
          <p:spPr bwMode="auto">
            <a:xfrm>
              <a:off x="7096126" y="5954714"/>
              <a:ext cx="12065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4" name="Rectangle 280"/>
            <p:cNvSpPr>
              <a:spLocks noChangeArrowheads="1"/>
            </p:cNvSpPr>
            <p:nvPr/>
          </p:nvSpPr>
          <p:spPr bwMode="auto">
            <a:xfrm>
              <a:off x="7143751"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i</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5" name="Rectangle 281"/>
            <p:cNvSpPr>
              <a:spLocks noChangeArrowheads="1"/>
            </p:cNvSpPr>
            <p:nvPr/>
          </p:nvSpPr>
          <p:spPr bwMode="auto">
            <a:xfrm>
              <a:off x="7178676"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6" name="Rectangle 282"/>
            <p:cNvSpPr>
              <a:spLocks noChangeArrowheads="1"/>
            </p:cNvSpPr>
            <p:nvPr/>
          </p:nvSpPr>
          <p:spPr bwMode="auto">
            <a:xfrm>
              <a:off x="725646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7" name="Rectangle 283"/>
            <p:cNvSpPr>
              <a:spLocks noChangeArrowheads="1"/>
            </p:cNvSpPr>
            <p:nvPr/>
          </p:nvSpPr>
          <p:spPr bwMode="auto">
            <a:xfrm>
              <a:off x="7334251"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8" name="Rectangle 284"/>
            <p:cNvSpPr>
              <a:spLocks noChangeArrowheads="1"/>
            </p:cNvSpPr>
            <p:nvPr/>
          </p:nvSpPr>
          <p:spPr bwMode="auto">
            <a:xfrm>
              <a:off x="7377113"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2</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9" name="Rectangle 285"/>
            <p:cNvSpPr>
              <a:spLocks noChangeArrowheads="1"/>
            </p:cNvSpPr>
            <p:nvPr/>
          </p:nvSpPr>
          <p:spPr bwMode="auto">
            <a:xfrm>
              <a:off x="744855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0" name="Rectangle 286"/>
            <p:cNvSpPr>
              <a:spLocks noChangeArrowheads="1"/>
            </p:cNvSpPr>
            <p:nvPr/>
          </p:nvSpPr>
          <p:spPr bwMode="auto">
            <a:xfrm>
              <a:off x="751840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1" name="Rectangle 287"/>
            <p:cNvSpPr>
              <a:spLocks noChangeArrowheads="1"/>
            </p:cNvSpPr>
            <p:nvPr/>
          </p:nvSpPr>
          <p:spPr bwMode="auto">
            <a:xfrm>
              <a:off x="758825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7</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2" name="Rectangle 288"/>
            <p:cNvSpPr>
              <a:spLocks noChangeArrowheads="1"/>
            </p:cNvSpPr>
            <p:nvPr/>
          </p:nvSpPr>
          <p:spPr bwMode="auto">
            <a:xfrm>
              <a:off x="7658101"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grpSp>
        <p:nvGrpSpPr>
          <p:cNvPr id="153" name="Group 152"/>
          <p:cNvGrpSpPr/>
          <p:nvPr/>
        </p:nvGrpSpPr>
        <p:grpSpPr>
          <a:xfrm>
            <a:off x="1785736" y="3243458"/>
            <a:ext cx="206053" cy="494803"/>
            <a:chOff x="1307757" y="3857638"/>
            <a:chExt cx="743111" cy="1784460"/>
          </a:xfrm>
        </p:grpSpPr>
        <p:grpSp>
          <p:nvGrpSpPr>
            <p:cNvPr id="154" name="Group 84"/>
            <p:cNvGrpSpPr/>
            <p:nvPr/>
          </p:nvGrpSpPr>
          <p:grpSpPr>
            <a:xfrm>
              <a:off x="1341377" y="3857638"/>
              <a:ext cx="709491" cy="1784460"/>
              <a:chOff x="6245350" y="2101344"/>
              <a:chExt cx="400078" cy="1006247"/>
            </a:xfrm>
          </p:grpSpPr>
          <p:cxnSp>
            <p:nvCxnSpPr>
              <p:cNvPr id="156" name="Straight Connector 155"/>
              <p:cNvCxnSpPr>
                <a:endCxn id="157" idx="0"/>
              </p:cNvCxnSpPr>
              <p:nvPr/>
            </p:nvCxnSpPr>
            <p:spPr>
              <a:xfrm flipH="1" flipV="1">
                <a:off x="6445389" y="2471351"/>
                <a:ext cx="1" cy="636240"/>
              </a:xfrm>
              <a:prstGeom prst="line">
                <a:avLst/>
              </a:prstGeom>
              <a:ln w="2857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7" name="Isosceles Triangle 156"/>
              <p:cNvSpPr/>
              <p:nvPr/>
            </p:nvSpPr>
            <p:spPr bwMode="auto">
              <a:xfrm rot="10800000">
                <a:off x="6245350" y="2101344"/>
                <a:ext cx="400078" cy="370007"/>
              </a:xfrm>
              <a:prstGeom prst="triangle">
                <a:avLst/>
              </a:prstGeom>
              <a:noFill/>
              <a:ln w="2857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1" i="0" u="none" strike="noStrike" cap="none" normalizeH="0" baseline="0" dirty="0" smtClean="0">
                  <a:ln>
                    <a:noFill/>
                  </a:ln>
                  <a:solidFill>
                    <a:schemeClr val="tx1"/>
                  </a:solidFill>
                  <a:effectLst/>
                  <a:latin typeface="Arial" pitchFamily="34" charset="0"/>
                  <a:cs typeface="Arial" pitchFamily="34" charset="0"/>
                </a:endParaRPr>
              </a:p>
            </p:txBody>
          </p:sp>
        </p:grpSp>
        <p:cxnSp>
          <p:nvCxnSpPr>
            <p:cNvPr id="155" name="Straight Arrow Connector 154"/>
            <p:cNvCxnSpPr/>
            <p:nvPr/>
          </p:nvCxnSpPr>
          <p:spPr>
            <a:xfrm>
              <a:off x="1307757" y="5642098"/>
              <a:ext cx="388367" cy="0"/>
            </a:xfrm>
            <a:prstGeom prst="straightConnector1">
              <a:avLst/>
            </a:prstGeom>
            <a:ln w="2857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9" name="Group 158"/>
          <p:cNvGrpSpPr/>
          <p:nvPr/>
        </p:nvGrpSpPr>
        <p:grpSpPr>
          <a:xfrm>
            <a:off x="1779910" y="3905846"/>
            <a:ext cx="206053" cy="494803"/>
            <a:chOff x="1307757" y="3857638"/>
            <a:chExt cx="743111" cy="1784460"/>
          </a:xfrm>
        </p:grpSpPr>
        <p:grpSp>
          <p:nvGrpSpPr>
            <p:cNvPr id="160" name="Group 84"/>
            <p:cNvGrpSpPr/>
            <p:nvPr/>
          </p:nvGrpSpPr>
          <p:grpSpPr>
            <a:xfrm>
              <a:off x="1341377" y="3857638"/>
              <a:ext cx="709491" cy="1784460"/>
              <a:chOff x="6245350" y="2101344"/>
              <a:chExt cx="400078" cy="1006247"/>
            </a:xfrm>
          </p:grpSpPr>
          <p:cxnSp>
            <p:nvCxnSpPr>
              <p:cNvPr id="162" name="Straight Connector 161"/>
              <p:cNvCxnSpPr>
                <a:endCxn id="163" idx="0"/>
              </p:cNvCxnSpPr>
              <p:nvPr/>
            </p:nvCxnSpPr>
            <p:spPr>
              <a:xfrm flipH="1" flipV="1">
                <a:off x="6445389" y="2471351"/>
                <a:ext cx="1" cy="636240"/>
              </a:xfrm>
              <a:prstGeom prst="line">
                <a:avLst/>
              </a:prstGeom>
              <a:ln w="2857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3" name="Isosceles Triangle 162"/>
              <p:cNvSpPr/>
              <p:nvPr/>
            </p:nvSpPr>
            <p:spPr bwMode="auto">
              <a:xfrm rot="10800000">
                <a:off x="6245350" y="2101344"/>
                <a:ext cx="400078" cy="370007"/>
              </a:xfrm>
              <a:prstGeom prst="triangle">
                <a:avLst/>
              </a:prstGeom>
              <a:noFill/>
              <a:ln w="2857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1" i="0" u="none" strike="noStrike" cap="none" normalizeH="0" baseline="0" dirty="0" smtClean="0">
                  <a:ln>
                    <a:noFill/>
                  </a:ln>
                  <a:solidFill>
                    <a:schemeClr val="tx1"/>
                  </a:solidFill>
                  <a:effectLst/>
                  <a:latin typeface="Arial" pitchFamily="34" charset="0"/>
                  <a:cs typeface="Arial" pitchFamily="34" charset="0"/>
                </a:endParaRPr>
              </a:p>
            </p:txBody>
          </p:sp>
        </p:grpSp>
        <p:cxnSp>
          <p:nvCxnSpPr>
            <p:cNvPr id="161" name="Straight Arrow Connector 160"/>
            <p:cNvCxnSpPr/>
            <p:nvPr/>
          </p:nvCxnSpPr>
          <p:spPr>
            <a:xfrm>
              <a:off x="1307757" y="5642098"/>
              <a:ext cx="388367" cy="0"/>
            </a:xfrm>
            <a:prstGeom prst="straightConnector1">
              <a:avLst/>
            </a:prstGeom>
            <a:ln w="2857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p:nvGrpSpPr>
        <p:grpSpPr>
          <a:xfrm>
            <a:off x="1783665" y="5222927"/>
            <a:ext cx="206053" cy="494803"/>
            <a:chOff x="1307757" y="3857638"/>
            <a:chExt cx="743111" cy="1784460"/>
          </a:xfrm>
        </p:grpSpPr>
        <p:grpSp>
          <p:nvGrpSpPr>
            <p:cNvPr id="170" name="Group 84"/>
            <p:cNvGrpSpPr/>
            <p:nvPr/>
          </p:nvGrpSpPr>
          <p:grpSpPr>
            <a:xfrm>
              <a:off x="1341377" y="3857638"/>
              <a:ext cx="709491" cy="1784460"/>
              <a:chOff x="6245350" y="2101344"/>
              <a:chExt cx="400078" cy="1006247"/>
            </a:xfrm>
          </p:grpSpPr>
          <p:cxnSp>
            <p:nvCxnSpPr>
              <p:cNvPr id="172" name="Straight Connector 171"/>
              <p:cNvCxnSpPr>
                <a:endCxn id="173" idx="0"/>
              </p:cNvCxnSpPr>
              <p:nvPr/>
            </p:nvCxnSpPr>
            <p:spPr>
              <a:xfrm flipH="1" flipV="1">
                <a:off x="6445389" y="2471351"/>
                <a:ext cx="1" cy="636240"/>
              </a:xfrm>
              <a:prstGeom prst="line">
                <a:avLst/>
              </a:prstGeom>
              <a:ln w="2857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3" name="Isosceles Triangle 172"/>
              <p:cNvSpPr/>
              <p:nvPr/>
            </p:nvSpPr>
            <p:spPr bwMode="auto">
              <a:xfrm rot="10800000">
                <a:off x="6245350" y="2101344"/>
                <a:ext cx="400078" cy="370007"/>
              </a:xfrm>
              <a:prstGeom prst="triangle">
                <a:avLst/>
              </a:prstGeom>
              <a:noFill/>
              <a:ln w="2857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1" i="0" u="none" strike="noStrike" cap="none" normalizeH="0" baseline="0" dirty="0" smtClean="0">
                  <a:ln>
                    <a:noFill/>
                  </a:ln>
                  <a:solidFill>
                    <a:schemeClr val="tx1"/>
                  </a:solidFill>
                  <a:effectLst/>
                  <a:latin typeface="Arial" pitchFamily="34" charset="0"/>
                  <a:cs typeface="Arial" pitchFamily="34" charset="0"/>
                </a:endParaRPr>
              </a:p>
            </p:txBody>
          </p:sp>
        </p:grpSp>
        <p:cxnSp>
          <p:nvCxnSpPr>
            <p:cNvPr id="171" name="Straight Arrow Connector 170"/>
            <p:cNvCxnSpPr/>
            <p:nvPr/>
          </p:nvCxnSpPr>
          <p:spPr>
            <a:xfrm>
              <a:off x="1307757" y="5642098"/>
              <a:ext cx="388367" cy="0"/>
            </a:xfrm>
            <a:prstGeom prst="straightConnector1">
              <a:avLst/>
            </a:prstGeom>
            <a:ln w="2857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p:nvGrpSpPr>
        <p:grpSpPr>
          <a:xfrm>
            <a:off x="1783665" y="5886152"/>
            <a:ext cx="206053" cy="494803"/>
            <a:chOff x="1307757" y="3857638"/>
            <a:chExt cx="743111" cy="1784460"/>
          </a:xfrm>
        </p:grpSpPr>
        <p:grpSp>
          <p:nvGrpSpPr>
            <p:cNvPr id="175" name="Group 84"/>
            <p:cNvGrpSpPr/>
            <p:nvPr/>
          </p:nvGrpSpPr>
          <p:grpSpPr>
            <a:xfrm>
              <a:off x="1341377" y="3857638"/>
              <a:ext cx="709491" cy="1784460"/>
              <a:chOff x="6245350" y="2101344"/>
              <a:chExt cx="400078" cy="1006247"/>
            </a:xfrm>
          </p:grpSpPr>
          <p:cxnSp>
            <p:nvCxnSpPr>
              <p:cNvPr id="177" name="Straight Connector 176"/>
              <p:cNvCxnSpPr>
                <a:endCxn id="178" idx="0"/>
              </p:cNvCxnSpPr>
              <p:nvPr/>
            </p:nvCxnSpPr>
            <p:spPr>
              <a:xfrm flipH="1" flipV="1">
                <a:off x="6445389" y="2471351"/>
                <a:ext cx="1" cy="636240"/>
              </a:xfrm>
              <a:prstGeom prst="line">
                <a:avLst/>
              </a:prstGeom>
              <a:ln w="2857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8" name="Isosceles Triangle 177"/>
              <p:cNvSpPr/>
              <p:nvPr/>
            </p:nvSpPr>
            <p:spPr bwMode="auto">
              <a:xfrm rot="10800000">
                <a:off x="6245350" y="2101344"/>
                <a:ext cx="400078" cy="370007"/>
              </a:xfrm>
              <a:prstGeom prst="triangle">
                <a:avLst/>
              </a:prstGeom>
              <a:noFill/>
              <a:ln w="2857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1" i="0" u="none" strike="noStrike" cap="none" normalizeH="0" baseline="0" dirty="0" smtClean="0">
                  <a:ln>
                    <a:noFill/>
                  </a:ln>
                  <a:solidFill>
                    <a:schemeClr val="tx1"/>
                  </a:solidFill>
                  <a:effectLst/>
                  <a:latin typeface="Arial" pitchFamily="34" charset="0"/>
                  <a:cs typeface="Arial" pitchFamily="34" charset="0"/>
                </a:endParaRPr>
              </a:p>
            </p:txBody>
          </p:sp>
        </p:grpSp>
        <p:cxnSp>
          <p:nvCxnSpPr>
            <p:cNvPr id="176" name="Straight Arrow Connector 175"/>
            <p:cNvCxnSpPr/>
            <p:nvPr/>
          </p:nvCxnSpPr>
          <p:spPr>
            <a:xfrm>
              <a:off x="1307757" y="5642098"/>
              <a:ext cx="388367" cy="0"/>
            </a:xfrm>
            <a:prstGeom prst="straightConnector1">
              <a:avLst/>
            </a:prstGeom>
            <a:ln w="2857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 name="Oval 6"/>
          <p:cNvSpPr>
            <a:spLocks noChangeAspect="1"/>
          </p:cNvSpPr>
          <p:nvPr/>
        </p:nvSpPr>
        <p:spPr bwMode="auto">
          <a:xfrm>
            <a:off x="1814028" y="4573633"/>
            <a:ext cx="63680" cy="63680"/>
          </a:xfrm>
          <a:prstGeom prst="ellipse">
            <a:avLst/>
          </a:prstGeom>
          <a:solidFill>
            <a:schemeClr val="bg2"/>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80" name="Oval 179"/>
          <p:cNvSpPr>
            <a:spLocks noChangeAspect="1"/>
          </p:cNvSpPr>
          <p:nvPr/>
        </p:nvSpPr>
        <p:spPr bwMode="auto">
          <a:xfrm>
            <a:off x="1814028" y="4794585"/>
            <a:ext cx="63680" cy="63680"/>
          </a:xfrm>
          <a:prstGeom prst="ellipse">
            <a:avLst/>
          </a:prstGeom>
          <a:solidFill>
            <a:schemeClr val="bg2"/>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81" name="Oval 180"/>
          <p:cNvSpPr>
            <a:spLocks noChangeAspect="1"/>
          </p:cNvSpPr>
          <p:nvPr/>
        </p:nvSpPr>
        <p:spPr bwMode="auto">
          <a:xfrm>
            <a:off x="1814028" y="5015537"/>
            <a:ext cx="63680" cy="63680"/>
          </a:xfrm>
          <a:prstGeom prst="ellipse">
            <a:avLst/>
          </a:prstGeom>
          <a:solidFill>
            <a:schemeClr val="bg2"/>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 name="Oval 7"/>
          <p:cNvSpPr/>
          <p:nvPr/>
        </p:nvSpPr>
        <p:spPr bwMode="auto">
          <a:xfrm>
            <a:off x="7669213" y="4723147"/>
            <a:ext cx="142875" cy="142875"/>
          </a:xfrm>
          <a:prstGeom prst="ellipse">
            <a:avLst/>
          </a:prstGeom>
          <a:solidFill>
            <a:schemeClr val="bg2"/>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9" name="TextBox 8"/>
          <p:cNvSpPr txBox="1"/>
          <p:nvPr/>
        </p:nvSpPr>
        <p:spPr>
          <a:xfrm>
            <a:off x="7218764" y="4991660"/>
            <a:ext cx="1820793" cy="707886"/>
          </a:xfrm>
          <a:prstGeom prst="rect">
            <a:avLst/>
          </a:prstGeom>
          <a:noFill/>
        </p:spPr>
        <p:txBody>
          <a:bodyPr wrap="square" rtlCol="0">
            <a:spAutoFit/>
          </a:bodyPr>
          <a:lstStyle/>
          <a:p>
            <a:r>
              <a:rPr lang="en-US" sz="2000" dirty="0" smtClean="0">
                <a:solidFill>
                  <a:schemeClr val="bg2"/>
                </a:solidFill>
                <a:latin typeface="+mj-lt"/>
              </a:rPr>
              <a:t>Point of Observation</a:t>
            </a:r>
          </a:p>
        </p:txBody>
      </p:sp>
      <p:cxnSp>
        <p:nvCxnSpPr>
          <p:cNvPr id="13" name="Straight Arrow Connector 12"/>
          <p:cNvCxnSpPr>
            <a:endCxn id="8" idx="2"/>
          </p:cNvCxnSpPr>
          <p:nvPr/>
        </p:nvCxnSpPr>
        <p:spPr>
          <a:xfrm>
            <a:off x="2266950" y="3475677"/>
            <a:ext cx="5402263" cy="1318908"/>
          </a:xfrm>
          <a:prstGeom prst="straightConnector1">
            <a:avLst/>
          </a:prstGeom>
          <a:ln w="19050">
            <a:solidFill>
              <a:schemeClr val="accent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p:cNvCxnSpPr>
            <a:endCxn id="8" idx="2"/>
          </p:cNvCxnSpPr>
          <p:nvPr/>
        </p:nvCxnSpPr>
        <p:spPr>
          <a:xfrm>
            <a:off x="2282825" y="4198811"/>
            <a:ext cx="5386388" cy="595774"/>
          </a:xfrm>
          <a:prstGeom prst="straightConnector1">
            <a:avLst/>
          </a:prstGeom>
          <a:ln w="19050">
            <a:solidFill>
              <a:schemeClr val="accent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p:cNvCxnSpPr>
            <a:endCxn id="8" idx="2"/>
          </p:cNvCxnSpPr>
          <p:nvPr/>
        </p:nvCxnSpPr>
        <p:spPr>
          <a:xfrm flipV="1">
            <a:off x="2267743" y="4794585"/>
            <a:ext cx="5401470" cy="676978"/>
          </a:xfrm>
          <a:prstGeom prst="straightConnector1">
            <a:avLst/>
          </a:prstGeom>
          <a:ln w="19050">
            <a:solidFill>
              <a:schemeClr val="accent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a:endCxn id="8" idx="2"/>
          </p:cNvCxnSpPr>
          <p:nvPr/>
        </p:nvCxnSpPr>
        <p:spPr>
          <a:xfrm flipV="1">
            <a:off x="2283619" y="4794585"/>
            <a:ext cx="5385594" cy="1339636"/>
          </a:xfrm>
          <a:prstGeom prst="straightConnector1">
            <a:avLst/>
          </a:prstGeom>
          <a:ln w="19050">
            <a:solidFill>
              <a:schemeClr val="accent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8" name="Oval 157"/>
          <p:cNvSpPr/>
          <p:nvPr/>
        </p:nvSpPr>
        <p:spPr bwMode="auto">
          <a:xfrm>
            <a:off x="7684295" y="2158474"/>
            <a:ext cx="142875" cy="142875"/>
          </a:xfrm>
          <a:prstGeom prst="ellipse">
            <a:avLst/>
          </a:prstGeom>
          <a:solidFill>
            <a:schemeClr val="bg2"/>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64" name="TextBox 163"/>
          <p:cNvSpPr txBox="1"/>
          <p:nvPr/>
        </p:nvSpPr>
        <p:spPr>
          <a:xfrm>
            <a:off x="7218764" y="2490851"/>
            <a:ext cx="1820793" cy="707886"/>
          </a:xfrm>
          <a:prstGeom prst="rect">
            <a:avLst/>
          </a:prstGeom>
          <a:noFill/>
        </p:spPr>
        <p:txBody>
          <a:bodyPr wrap="square" rtlCol="0">
            <a:spAutoFit/>
          </a:bodyPr>
          <a:lstStyle/>
          <a:p>
            <a:r>
              <a:rPr lang="en-US" sz="2000" dirty="0" smtClean="0">
                <a:solidFill>
                  <a:schemeClr val="bg2"/>
                </a:solidFill>
                <a:latin typeface="+mj-lt"/>
              </a:rPr>
              <a:t>Point of Observation</a:t>
            </a:r>
          </a:p>
        </p:txBody>
      </p:sp>
      <p:cxnSp>
        <p:nvCxnSpPr>
          <p:cNvPr id="165" name="Straight Arrow Connector 164"/>
          <p:cNvCxnSpPr>
            <a:endCxn id="158" idx="2"/>
          </p:cNvCxnSpPr>
          <p:nvPr/>
        </p:nvCxnSpPr>
        <p:spPr>
          <a:xfrm flipV="1">
            <a:off x="2314055" y="2229912"/>
            <a:ext cx="5370240" cy="1245765"/>
          </a:xfrm>
          <a:prstGeom prst="straightConnector1">
            <a:avLst/>
          </a:prstGeom>
          <a:ln w="19050">
            <a:solidFill>
              <a:schemeClr val="accent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a:endCxn id="158" idx="2"/>
          </p:cNvCxnSpPr>
          <p:nvPr/>
        </p:nvCxnSpPr>
        <p:spPr>
          <a:xfrm flipV="1">
            <a:off x="2281723" y="2229912"/>
            <a:ext cx="5402572" cy="3928858"/>
          </a:xfrm>
          <a:prstGeom prst="straightConnector1">
            <a:avLst/>
          </a:prstGeom>
          <a:ln w="19050">
            <a:solidFill>
              <a:schemeClr val="accent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2314055" y="3475677"/>
            <a:ext cx="1335088" cy="1663256"/>
          </a:xfrm>
          <a:prstGeom prst="line">
            <a:avLst/>
          </a:prstGeom>
          <a:ln w="19050">
            <a:solidFill>
              <a:schemeClr val="accent3"/>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8" name="TextBox 167"/>
          <p:cNvSpPr txBox="1"/>
          <p:nvPr/>
        </p:nvSpPr>
        <p:spPr>
          <a:xfrm rot="19504524">
            <a:off x="2840739" y="5609152"/>
            <a:ext cx="832279" cy="553998"/>
          </a:xfrm>
          <a:prstGeom prst="rect">
            <a:avLst/>
          </a:prstGeom>
          <a:noFill/>
        </p:spPr>
        <p:txBody>
          <a:bodyPr wrap="none" rtlCol="0">
            <a:spAutoFit/>
          </a:bodyPr>
          <a:lstStyle/>
          <a:p>
            <a:r>
              <a:rPr lang="el-GR" sz="3000" dirty="0" smtClean="0">
                <a:solidFill>
                  <a:schemeClr val="bg1"/>
                </a:solidFill>
                <a:latin typeface="+mj-lt"/>
              </a:rPr>
              <a:t>λ</a:t>
            </a:r>
            <a:r>
              <a:rPr lang="en-US" sz="3000" dirty="0" smtClean="0">
                <a:solidFill>
                  <a:schemeClr val="bg1"/>
                </a:solidFill>
                <a:latin typeface="+mj-lt"/>
              </a:rPr>
              <a:t>/2</a:t>
            </a:r>
          </a:p>
        </p:txBody>
      </p:sp>
      <p:grpSp>
        <p:nvGrpSpPr>
          <p:cNvPr id="11" name="Group 10"/>
          <p:cNvGrpSpPr/>
          <p:nvPr/>
        </p:nvGrpSpPr>
        <p:grpSpPr>
          <a:xfrm>
            <a:off x="2512339" y="3601168"/>
            <a:ext cx="4532451" cy="2588752"/>
            <a:chOff x="2512339" y="3151848"/>
            <a:chExt cx="4532451" cy="2588752"/>
          </a:xfrm>
          <a:solidFill>
            <a:srgbClr val="0070C0">
              <a:alpha val="50000"/>
            </a:srgbClr>
          </a:solidFill>
        </p:grpSpPr>
        <p:sp>
          <p:nvSpPr>
            <p:cNvPr id="183" name="Freeform 94"/>
            <p:cNvSpPr>
              <a:spLocks/>
            </p:cNvSpPr>
            <p:nvPr/>
          </p:nvSpPr>
          <p:spPr bwMode="auto">
            <a:xfrm rot="3600000">
              <a:off x="3803045" y="2409613"/>
              <a:ext cx="2499509" cy="3983980"/>
            </a:xfrm>
            <a:custGeom>
              <a:avLst/>
              <a:gdLst/>
              <a:ahLst/>
              <a:cxnLst>
                <a:cxn ang="0">
                  <a:pos x="556" y="0"/>
                </a:cxn>
                <a:cxn ang="0">
                  <a:pos x="525" y="9"/>
                </a:cxn>
                <a:cxn ang="0">
                  <a:pos x="490" y="36"/>
                </a:cxn>
                <a:cxn ang="0">
                  <a:pos x="409" y="134"/>
                </a:cxn>
                <a:cxn ang="0">
                  <a:pos x="234" y="438"/>
                </a:cxn>
                <a:cxn ang="0">
                  <a:pos x="0" y="952"/>
                </a:cxn>
                <a:cxn ang="0">
                  <a:pos x="8" y="942"/>
                </a:cxn>
                <a:cxn ang="0">
                  <a:pos x="62" y="877"/>
                </a:cxn>
                <a:cxn ang="0">
                  <a:pos x="236" y="661"/>
                </a:cxn>
                <a:cxn ang="0">
                  <a:pos x="571" y="150"/>
                </a:cxn>
                <a:cxn ang="0">
                  <a:pos x="597" y="52"/>
                </a:cxn>
                <a:cxn ang="0">
                  <a:pos x="593" y="24"/>
                </a:cxn>
                <a:cxn ang="0">
                  <a:pos x="578" y="6"/>
                </a:cxn>
                <a:cxn ang="0">
                  <a:pos x="579" y="4"/>
                </a:cxn>
                <a:cxn ang="0">
                  <a:pos x="579" y="4"/>
                </a:cxn>
                <a:cxn ang="0">
                  <a:pos x="578" y="6"/>
                </a:cxn>
                <a:cxn ang="0">
                  <a:pos x="556" y="0"/>
                </a:cxn>
                <a:cxn ang="0">
                  <a:pos x="556" y="0"/>
                </a:cxn>
              </a:cxnLst>
              <a:rect l="0" t="0" r="r" b="b"/>
              <a:pathLst>
                <a:path w="597" h="952">
                  <a:moveTo>
                    <a:pt x="556" y="0"/>
                  </a:moveTo>
                  <a:cubicBezTo>
                    <a:pt x="547" y="0"/>
                    <a:pt x="536" y="3"/>
                    <a:pt x="525" y="9"/>
                  </a:cubicBezTo>
                  <a:cubicBezTo>
                    <a:pt x="514" y="15"/>
                    <a:pt x="502" y="24"/>
                    <a:pt x="490" y="36"/>
                  </a:cubicBezTo>
                  <a:cubicBezTo>
                    <a:pt x="465" y="59"/>
                    <a:pt x="438" y="93"/>
                    <a:pt x="409" y="134"/>
                  </a:cubicBezTo>
                  <a:cubicBezTo>
                    <a:pt x="353" y="215"/>
                    <a:pt x="292" y="325"/>
                    <a:pt x="234" y="438"/>
                  </a:cubicBezTo>
                  <a:cubicBezTo>
                    <a:pt x="124" y="657"/>
                    <a:pt x="26" y="888"/>
                    <a:pt x="0" y="952"/>
                  </a:cubicBezTo>
                  <a:cubicBezTo>
                    <a:pt x="2" y="949"/>
                    <a:pt x="5" y="946"/>
                    <a:pt x="8" y="942"/>
                  </a:cubicBezTo>
                  <a:cubicBezTo>
                    <a:pt x="21" y="927"/>
                    <a:pt x="40" y="905"/>
                    <a:pt x="62" y="877"/>
                  </a:cubicBezTo>
                  <a:cubicBezTo>
                    <a:pt x="108" y="822"/>
                    <a:pt x="170" y="746"/>
                    <a:pt x="236" y="661"/>
                  </a:cubicBezTo>
                  <a:cubicBezTo>
                    <a:pt x="367" y="491"/>
                    <a:pt x="513" y="287"/>
                    <a:pt x="571" y="150"/>
                  </a:cubicBezTo>
                  <a:cubicBezTo>
                    <a:pt x="588" y="111"/>
                    <a:pt x="597" y="77"/>
                    <a:pt x="597" y="52"/>
                  </a:cubicBezTo>
                  <a:cubicBezTo>
                    <a:pt x="597" y="41"/>
                    <a:pt x="596" y="32"/>
                    <a:pt x="593" y="24"/>
                  </a:cubicBezTo>
                  <a:cubicBezTo>
                    <a:pt x="589" y="17"/>
                    <a:pt x="584" y="11"/>
                    <a:pt x="578" y="6"/>
                  </a:cubicBezTo>
                  <a:cubicBezTo>
                    <a:pt x="579" y="4"/>
                    <a:pt x="579" y="4"/>
                    <a:pt x="579" y="4"/>
                  </a:cubicBezTo>
                  <a:cubicBezTo>
                    <a:pt x="579" y="4"/>
                    <a:pt x="579" y="4"/>
                    <a:pt x="579" y="4"/>
                  </a:cubicBezTo>
                  <a:cubicBezTo>
                    <a:pt x="578" y="6"/>
                    <a:pt x="578" y="6"/>
                    <a:pt x="578" y="6"/>
                  </a:cubicBezTo>
                  <a:cubicBezTo>
                    <a:pt x="571" y="2"/>
                    <a:pt x="564" y="0"/>
                    <a:pt x="556" y="0"/>
                  </a:cubicBezTo>
                  <a:cubicBezTo>
                    <a:pt x="556" y="0"/>
                    <a:pt x="556" y="0"/>
                    <a:pt x="556"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96"/>
            <p:cNvSpPr>
              <a:spLocks/>
            </p:cNvSpPr>
            <p:nvPr/>
          </p:nvSpPr>
          <p:spPr bwMode="auto">
            <a:xfrm rot="3528623">
              <a:off x="3463091" y="2988695"/>
              <a:ext cx="620006" cy="2095620"/>
            </a:xfrm>
            <a:custGeom>
              <a:avLst/>
              <a:gdLst/>
              <a:ahLst/>
              <a:cxnLst>
                <a:cxn ang="0">
                  <a:pos x="126" y="0"/>
                </a:cxn>
                <a:cxn ang="0">
                  <a:pos x="126" y="3"/>
                </a:cxn>
                <a:cxn ang="0">
                  <a:pos x="120" y="2"/>
                </a:cxn>
                <a:cxn ang="0">
                  <a:pos x="106" y="6"/>
                </a:cxn>
                <a:cxn ang="0">
                  <a:pos x="93" y="20"/>
                </a:cxn>
                <a:cxn ang="0">
                  <a:pos x="68" y="72"/>
                </a:cxn>
                <a:cxn ang="0">
                  <a:pos x="30" y="234"/>
                </a:cxn>
                <a:cxn ang="0">
                  <a:pos x="23" y="283"/>
                </a:cxn>
                <a:cxn ang="0">
                  <a:pos x="8" y="403"/>
                </a:cxn>
                <a:cxn ang="0">
                  <a:pos x="0" y="501"/>
                </a:cxn>
                <a:cxn ang="0">
                  <a:pos x="7" y="484"/>
                </a:cxn>
                <a:cxn ang="0">
                  <a:pos x="42" y="403"/>
                </a:cxn>
                <a:cxn ang="0">
                  <a:pos x="123" y="178"/>
                </a:cxn>
                <a:cxn ang="0">
                  <a:pos x="148" y="51"/>
                </a:cxn>
                <a:cxn ang="0">
                  <a:pos x="144" y="24"/>
                </a:cxn>
                <a:cxn ang="0">
                  <a:pos x="135" y="8"/>
                </a:cxn>
                <a:cxn ang="0">
                  <a:pos x="126" y="3"/>
                </a:cxn>
                <a:cxn ang="0">
                  <a:pos x="126" y="0"/>
                </a:cxn>
                <a:cxn ang="0">
                  <a:pos x="126" y="0"/>
                </a:cxn>
              </a:cxnLst>
              <a:rect l="0" t="0" r="r" b="b"/>
              <a:pathLst>
                <a:path w="148" h="501">
                  <a:moveTo>
                    <a:pt x="126" y="0"/>
                  </a:moveTo>
                  <a:cubicBezTo>
                    <a:pt x="126" y="3"/>
                    <a:pt x="126" y="3"/>
                    <a:pt x="126" y="3"/>
                  </a:cubicBezTo>
                  <a:cubicBezTo>
                    <a:pt x="124" y="2"/>
                    <a:pt x="122" y="2"/>
                    <a:pt x="120" y="2"/>
                  </a:cubicBezTo>
                  <a:cubicBezTo>
                    <a:pt x="115" y="2"/>
                    <a:pt x="111" y="3"/>
                    <a:pt x="106" y="6"/>
                  </a:cubicBezTo>
                  <a:cubicBezTo>
                    <a:pt x="102" y="10"/>
                    <a:pt x="97" y="14"/>
                    <a:pt x="93" y="20"/>
                  </a:cubicBezTo>
                  <a:cubicBezTo>
                    <a:pt x="84" y="32"/>
                    <a:pt x="75" y="50"/>
                    <a:pt x="68" y="72"/>
                  </a:cubicBezTo>
                  <a:cubicBezTo>
                    <a:pt x="52" y="115"/>
                    <a:pt x="40" y="174"/>
                    <a:pt x="30" y="234"/>
                  </a:cubicBezTo>
                  <a:cubicBezTo>
                    <a:pt x="27" y="251"/>
                    <a:pt x="25" y="267"/>
                    <a:pt x="23" y="283"/>
                  </a:cubicBezTo>
                  <a:cubicBezTo>
                    <a:pt x="19" y="324"/>
                    <a:pt x="14" y="366"/>
                    <a:pt x="8" y="403"/>
                  </a:cubicBezTo>
                  <a:cubicBezTo>
                    <a:pt x="4" y="446"/>
                    <a:pt x="1" y="481"/>
                    <a:pt x="0" y="501"/>
                  </a:cubicBezTo>
                  <a:cubicBezTo>
                    <a:pt x="2" y="496"/>
                    <a:pt x="4" y="491"/>
                    <a:pt x="7" y="484"/>
                  </a:cubicBezTo>
                  <a:cubicBezTo>
                    <a:pt x="16" y="464"/>
                    <a:pt x="28" y="436"/>
                    <a:pt x="42" y="403"/>
                  </a:cubicBezTo>
                  <a:cubicBezTo>
                    <a:pt x="69" y="337"/>
                    <a:pt x="102" y="253"/>
                    <a:pt x="123" y="178"/>
                  </a:cubicBezTo>
                  <a:cubicBezTo>
                    <a:pt x="138" y="128"/>
                    <a:pt x="148" y="83"/>
                    <a:pt x="148" y="51"/>
                  </a:cubicBezTo>
                  <a:cubicBezTo>
                    <a:pt x="148" y="40"/>
                    <a:pt x="147" y="31"/>
                    <a:pt x="144" y="24"/>
                  </a:cubicBezTo>
                  <a:cubicBezTo>
                    <a:pt x="142" y="17"/>
                    <a:pt x="139" y="11"/>
                    <a:pt x="135" y="8"/>
                  </a:cubicBezTo>
                  <a:cubicBezTo>
                    <a:pt x="133" y="5"/>
                    <a:pt x="130" y="4"/>
                    <a:pt x="126" y="3"/>
                  </a:cubicBezTo>
                  <a:cubicBezTo>
                    <a:pt x="126" y="0"/>
                    <a:pt x="126" y="0"/>
                    <a:pt x="126" y="0"/>
                  </a:cubicBezTo>
                  <a:cubicBezTo>
                    <a:pt x="126" y="0"/>
                    <a:pt x="126" y="0"/>
                    <a:pt x="126"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98"/>
            <p:cNvSpPr>
              <a:spLocks/>
            </p:cNvSpPr>
            <p:nvPr/>
          </p:nvSpPr>
          <p:spPr bwMode="auto">
            <a:xfrm rot="3432229">
              <a:off x="3121716" y="2851670"/>
              <a:ext cx="547377" cy="1766131"/>
            </a:xfrm>
            <a:custGeom>
              <a:avLst/>
              <a:gdLst/>
              <a:ahLst/>
              <a:cxnLst>
                <a:cxn ang="0">
                  <a:pos x="89" y="0"/>
                </a:cxn>
                <a:cxn ang="0">
                  <a:pos x="89" y="0"/>
                </a:cxn>
                <a:cxn ang="0">
                  <a:pos x="92" y="422"/>
                </a:cxn>
                <a:cxn ang="0">
                  <a:pos x="98" y="391"/>
                </a:cxn>
                <a:cxn ang="0">
                  <a:pos x="129" y="130"/>
                </a:cxn>
                <a:cxn ang="0">
                  <a:pos x="89" y="0"/>
                </a:cxn>
              </a:cxnLst>
              <a:rect l="0" t="0" r="r" b="b"/>
              <a:pathLst>
                <a:path w="131" h="422">
                  <a:moveTo>
                    <a:pt x="89" y="0"/>
                  </a:moveTo>
                  <a:cubicBezTo>
                    <a:pt x="89" y="0"/>
                    <a:pt x="89" y="0"/>
                    <a:pt x="89" y="0"/>
                  </a:cubicBezTo>
                  <a:cubicBezTo>
                    <a:pt x="0" y="1"/>
                    <a:pt x="92" y="422"/>
                    <a:pt x="92" y="422"/>
                  </a:cubicBezTo>
                  <a:cubicBezTo>
                    <a:pt x="92" y="422"/>
                    <a:pt x="94" y="411"/>
                    <a:pt x="98" y="391"/>
                  </a:cubicBezTo>
                  <a:cubicBezTo>
                    <a:pt x="102" y="338"/>
                    <a:pt x="112" y="230"/>
                    <a:pt x="129" y="130"/>
                  </a:cubicBezTo>
                  <a:cubicBezTo>
                    <a:pt x="131" y="57"/>
                    <a:pt x="122" y="0"/>
                    <a:pt x="89"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102"/>
            <p:cNvSpPr>
              <a:spLocks/>
            </p:cNvSpPr>
            <p:nvPr/>
          </p:nvSpPr>
          <p:spPr bwMode="auto">
            <a:xfrm rot="3600000">
              <a:off x="2893806" y="3982807"/>
              <a:ext cx="1677559" cy="1413613"/>
            </a:xfrm>
            <a:custGeom>
              <a:avLst/>
              <a:gdLst/>
              <a:ahLst/>
              <a:cxnLst>
                <a:cxn ang="0">
                  <a:pos x="376" y="0"/>
                </a:cxn>
                <a:cxn ang="0">
                  <a:pos x="336" y="13"/>
                </a:cxn>
                <a:cxn ang="0">
                  <a:pos x="283" y="48"/>
                </a:cxn>
                <a:cxn ang="0">
                  <a:pos x="163" y="159"/>
                </a:cxn>
                <a:cxn ang="0">
                  <a:pos x="0" y="338"/>
                </a:cxn>
                <a:cxn ang="0">
                  <a:pos x="16" y="329"/>
                </a:cxn>
                <a:cxn ang="0">
                  <a:pos x="84" y="288"/>
                </a:cxn>
                <a:cxn ang="0">
                  <a:pos x="188" y="222"/>
                </a:cxn>
                <a:cxn ang="0">
                  <a:pos x="288" y="151"/>
                </a:cxn>
                <a:cxn ang="0">
                  <a:pos x="383" y="62"/>
                </a:cxn>
                <a:cxn ang="0">
                  <a:pos x="401" y="23"/>
                </a:cxn>
                <a:cxn ang="0">
                  <a:pos x="396" y="8"/>
                </a:cxn>
                <a:cxn ang="0">
                  <a:pos x="396" y="8"/>
                </a:cxn>
                <a:cxn ang="0">
                  <a:pos x="376" y="0"/>
                </a:cxn>
                <a:cxn ang="0">
                  <a:pos x="376" y="0"/>
                </a:cxn>
              </a:cxnLst>
              <a:rect l="0" t="0" r="r" b="b"/>
              <a:pathLst>
                <a:path w="401" h="338">
                  <a:moveTo>
                    <a:pt x="376" y="0"/>
                  </a:moveTo>
                  <a:cubicBezTo>
                    <a:pt x="365" y="0"/>
                    <a:pt x="352" y="5"/>
                    <a:pt x="336" y="13"/>
                  </a:cubicBezTo>
                  <a:cubicBezTo>
                    <a:pt x="320" y="21"/>
                    <a:pt x="302" y="34"/>
                    <a:pt x="283" y="48"/>
                  </a:cubicBezTo>
                  <a:cubicBezTo>
                    <a:pt x="246" y="78"/>
                    <a:pt x="203" y="118"/>
                    <a:pt x="163" y="159"/>
                  </a:cubicBezTo>
                  <a:cubicBezTo>
                    <a:pt x="91" y="232"/>
                    <a:pt x="25" y="308"/>
                    <a:pt x="0" y="338"/>
                  </a:cubicBezTo>
                  <a:cubicBezTo>
                    <a:pt x="4" y="336"/>
                    <a:pt x="10" y="333"/>
                    <a:pt x="16" y="329"/>
                  </a:cubicBezTo>
                  <a:cubicBezTo>
                    <a:pt x="33" y="319"/>
                    <a:pt x="57" y="305"/>
                    <a:pt x="84" y="288"/>
                  </a:cubicBezTo>
                  <a:cubicBezTo>
                    <a:pt x="116" y="267"/>
                    <a:pt x="152" y="243"/>
                    <a:pt x="188" y="222"/>
                  </a:cubicBezTo>
                  <a:cubicBezTo>
                    <a:pt x="222" y="199"/>
                    <a:pt x="257" y="175"/>
                    <a:pt x="288" y="151"/>
                  </a:cubicBezTo>
                  <a:cubicBezTo>
                    <a:pt x="329" y="119"/>
                    <a:pt x="364" y="88"/>
                    <a:pt x="383" y="62"/>
                  </a:cubicBezTo>
                  <a:cubicBezTo>
                    <a:pt x="395" y="47"/>
                    <a:pt x="401" y="33"/>
                    <a:pt x="401" y="23"/>
                  </a:cubicBezTo>
                  <a:cubicBezTo>
                    <a:pt x="401" y="17"/>
                    <a:pt x="399" y="13"/>
                    <a:pt x="396" y="8"/>
                  </a:cubicBezTo>
                  <a:cubicBezTo>
                    <a:pt x="396" y="8"/>
                    <a:pt x="396" y="8"/>
                    <a:pt x="396" y="8"/>
                  </a:cubicBezTo>
                  <a:cubicBezTo>
                    <a:pt x="391" y="3"/>
                    <a:pt x="384" y="0"/>
                    <a:pt x="376" y="0"/>
                  </a:cubicBezTo>
                  <a:cubicBezTo>
                    <a:pt x="376" y="0"/>
                    <a:pt x="376" y="0"/>
                    <a:pt x="376"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107"/>
            <p:cNvSpPr>
              <a:spLocks/>
            </p:cNvSpPr>
            <p:nvPr/>
          </p:nvSpPr>
          <p:spPr bwMode="auto">
            <a:xfrm rot="3807432">
              <a:off x="2692998" y="4319901"/>
              <a:ext cx="1753731" cy="1087667"/>
            </a:xfrm>
            <a:custGeom>
              <a:avLst/>
              <a:gdLst/>
              <a:ahLst/>
              <a:cxnLst>
                <a:cxn ang="0">
                  <a:pos x="381" y="80"/>
                </a:cxn>
                <a:cxn ang="0">
                  <a:pos x="0" y="260"/>
                </a:cxn>
                <a:cxn ang="0">
                  <a:pos x="381" y="80"/>
                </a:cxn>
              </a:cxnLst>
              <a:rect l="0" t="0" r="r" b="b"/>
              <a:pathLst>
                <a:path w="419" h="260">
                  <a:moveTo>
                    <a:pt x="381" y="80"/>
                  </a:moveTo>
                  <a:cubicBezTo>
                    <a:pt x="419" y="160"/>
                    <a:pt x="0" y="260"/>
                    <a:pt x="0" y="260"/>
                  </a:cubicBezTo>
                  <a:cubicBezTo>
                    <a:pt x="0" y="260"/>
                    <a:pt x="344" y="0"/>
                    <a:pt x="381" y="80"/>
                  </a:cubicBezTo>
                  <a:close/>
                </a:path>
              </a:pathLst>
            </a:custGeom>
            <a:grpFill/>
            <a:ln w="238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40444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6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58" grpId="0" animBg="1"/>
      <p:bldP spid="164" grpId="0"/>
      <p:bldP spid="16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Antenna Array</a:t>
            </a:r>
            <a:endParaRPr lang="en-US" dirty="0"/>
          </a:p>
        </p:txBody>
      </p:sp>
      <p:sp>
        <p:nvSpPr>
          <p:cNvPr id="3" name="Text Placeholder 2"/>
          <p:cNvSpPr>
            <a:spLocks noGrp="1"/>
          </p:cNvSpPr>
          <p:nvPr>
            <p:ph type="body" sz="quarter" idx="10"/>
          </p:nvPr>
        </p:nvSpPr>
        <p:spPr/>
        <p:txBody>
          <a:bodyPr/>
          <a:lstStyle/>
          <a:p>
            <a:r>
              <a:rPr lang="en-US" dirty="0" smtClean="0"/>
              <a:t> Pattern for linear array of isotropic antennas</a:t>
            </a:r>
          </a:p>
          <a:p>
            <a:endParaRPr lang="en-US" dirty="0"/>
          </a:p>
          <a:p>
            <a:endParaRPr lang="en-US" dirty="0" smtClean="0"/>
          </a:p>
          <a:p>
            <a:endParaRPr lang="en-US" dirty="0"/>
          </a:p>
          <a:p>
            <a:pPr marL="0" indent="0">
              <a:buNone/>
            </a:pPr>
            <a:endParaRPr lang="en-US" dirty="0"/>
          </a:p>
          <a:p>
            <a:endParaRPr lang="en-US" dirty="0" smtClean="0"/>
          </a:p>
          <a:p>
            <a:endParaRPr lang="en-US" dirty="0"/>
          </a:p>
          <a:p>
            <a:endParaRPr lang="en-US" dirty="0" smtClean="0"/>
          </a:p>
          <a:p>
            <a:endParaRPr lang="en-US" dirty="0"/>
          </a:p>
          <a:p>
            <a:endParaRPr lang="en-US" dirty="0" smtClean="0"/>
          </a:p>
          <a:p>
            <a:r>
              <a:rPr lang="en-US" dirty="0" smtClean="0"/>
              <a:t> Pattern for general antenna array</a:t>
            </a:r>
          </a:p>
        </p:txBody>
      </p:sp>
      <p:graphicFrame>
        <p:nvGraphicFramePr>
          <p:cNvPr id="4" name="Object 3"/>
          <p:cNvGraphicFramePr>
            <a:graphicFrameLocks noChangeAspect="1"/>
          </p:cNvGraphicFramePr>
          <p:nvPr>
            <p:extLst/>
          </p:nvPr>
        </p:nvGraphicFramePr>
        <p:xfrm>
          <a:off x="4690039" y="1739271"/>
          <a:ext cx="2598179" cy="1080142"/>
        </p:xfrm>
        <a:graphic>
          <a:graphicData uri="http://schemas.openxmlformats.org/presentationml/2006/ole">
            <mc:AlternateContent xmlns:mc="http://schemas.openxmlformats.org/markup-compatibility/2006">
              <mc:Choice xmlns:v="urn:schemas-microsoft-com:vml" Requires="v">
                <p:oleObj spid="_x0000_s6212" name="Equation" r:id="rId3" imgW="1130040" imgH="469800" progId="Equation.DSMT4">
                  <p:embed/>
                </p:oleObj>
              </mc:Choice>
              <mc:Fallback>
                <p:oleObj name="Equation" r:id="rId3" imgW="1130040" imgH="469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0039" y="1739271"/>
                        <a:ext cx="2598179" cy="10801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4"/>
          <p:cNvPicPr>
            <a:picLocks noChangeAspect="1"/>
          </p:cNvPicPr>
          <p:nvPr/>
        </p:nvPicPr>
        <p:blipFill>
          <a:blip r:embed="rId5" cstate="print"/>
          <a:stretch>
            <a:fillRect/>
          </a:stretch>
        </p:blipFill>
        <p:spPr>
          <a:xfrm>
            <a:off x="784051" y="1861102"/>
            <a:ext cx="3570101" cy="2230049"/>
          </a:xfrm>
          <a:prstGeom prst="rect">
            <a:avLst/>
          </a:prstGeom>
        </p:spPr>
      </p:pic>
      <p:sp>
        <p:nvSpPr>
          <p:cNvPr id="6" name="TextBox 5"/>
          <p:cNvSpPr txBox="1"/>
          <p:nvPr/>
        </p:nvSpPr>
        <p:spPr>
          <a:xfrm>
            <a:off x="4690039" y="3690743"/>
            <a:ext cx="3509615" cy="553998"/>
          </a:xfrm>
          <a:prstGeom prst="rect">
            <a:avLst/>
          </a:prstGeom>
          <a:noFill/>
        </p:spPr>
        <p:txBody>
          <a:bodyPr wrap="none" rtlCol="0">
            <a:spAutoFit/>
          </a:bodyPr>
          <a:lstStyle/>
          <a:p>
            <a:r>
              <a:rPr lang="en-US" sz="3000" dirty="0" smtClean="0">
                <a:solidFill>
                  <a:schemeClr val="bg2"/>
                </a:solidFill>
                <a:latin typeface="+mj-lt"/>
              </a:rPr>
              <a:t>Array Factor (AF)</a:t>
            </a:r>
          </a:p>
        </p:txBody>
      </p:sp>
      <p:cxnSp>
        <p:nvCxnSpPr>
          <p:cNvPr id="8" name="Straight Arrow Connector 7"/>
          <p:cNvCxnSpPr/>
          <p:nvPr/>
        </p:nvCxnSpPr>
        <p:spPr>
          <a:xfrm flipV="1">
            <a:off x="4910959" y="2617076"/>
            <a:ext cx="0" cy="1073668"/>
          </a:xfrm>
          <a:prstGeom prst="straightConnector1">
            <a:avLst/>
          </a:prstGeom>
          <a:ln w="19050">
            <a:solidFill>
              <a:schemeClr val="bg2"/>
            </a:solidFill>
            <a:headEnd type="none" w="med" len="med"/>
            <a:tailEnd type="triangle"/>
          </a:ln>
        </p:spPr>
        <p:style>
          <a:lnRef idx="1">
            <a:schemeClr val="accent1"/>
          </a:lnRef>
          <a:fillRef idx="0">
            <a:schemeClr val="accent1"/>
          </a:fillRef>
          <a:effectRef idx="0">
            <a:schemeClr val="accent1"/>
          </a:effectRef>
          <a:fontRef idx="minor">
            <a:schemeClr val="tx1"/>
          </a:fontRef>
        </p:style>
      </p:cxnSp>
      <p:graphicFrame>
        <p:nvGraphicFramePr>
          <p:cNvPr id="10" name="Object 9"/>
          <p:cNvGraphicFramePr>
            <a:graphicFrameLocks noChangeAspect="1"/>
          </p:cNvGraphicFramePr>
          <p:nvPr>
            <p:extLst/>
          </p:nvPr>
        </p:nvGraphicFramePr>
        <p:xfrm>
          <a:off x="2075870" y="5416682"/>
          <a:ext cx="4664237" cy="605745"/>
        </p:xfrm>
        <a:graphic>
          <a:graphicData uri="http://schemas.openxmlformats.org/presentationml/2006/ole">
            <mc:AlternateContent xmlns:mc="http://schemas.openxmlformats.org/markup-compatibility/2006">
              <mc:Choice xmlns:v="urn:schemas-microsoft-com:vml" Requires="v">
                <p:oleObj spid="_x0000_s6213" name="Equation" r:id="rId6" imgW="1955520" imgH="253800" progId="Equation.DSMT4">
                  <p:embed/>
                </p:oleObj>
              </mc:Choice>
              <mc:Fallback>
                <p:oleObj name="Equation" r:id="rId6" imgW="1955520" imgH="2538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5870" y="5416682"/>
                        <a:ext cx="4664237" cy="6057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p:cNvGraphicFramePr>
            <a:graphicFrameLocks noChangeAspect="1"/>
          </p:cNvGraphicFramePr>
          <p:nvPr>
            <p:extLst/>
          </p:nvPr>
        </p:nvGraphicFramePr>
        <p:xfrm>
          <a:off x="5467767" y="2902822"/>
          <a:ext cx="1845551" cy="689360"/>
        </p:xfrm>
        <a:graphic>
          <a:graphicData uri="http://schemas.openxmlformats.org/presentationml/2006/ole">
            <mc:AlternateContent xmlns:mc="http://schemas.openxmlformats.org/markup-compatibility/2006">
              <mc:Choice xmlns:v="urn:schemas-microsoft-com:vml" Requires="v">
                <p:oleObj spid="_x0000_s6214" name="Equation" r:id="rId8" imgW="1054080" imgH="393480" progId="Equation.DSMT4">
                  <p:embed/>
                </p:oleObj>
              </mc:Choice>
              <mc:Fallback>
                <p:oleObj name="Equation" r:id="rId8" imgW="1054080" imgH="39348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67767" y="2902822"/>
                        <a:ext cx="1845551" cy="6893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792967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Phased </a:t>
            </a:r>
            <a:r>
              <a:rPr lang="en-US" smtClean="0"/>
              <a:t>Array Antenna</a:t>
            </a:r>
            <a:endParaRPr lang="en-US" dirty="0"/>
          </a:p>
        </p:txBody>
      </p:sp>
      <p:sp>
        <p:nvSpPr>
          <p:cNvPr id="161" name="Text Placeholder 2"/>
          <p:cNvSpPr>
            <a:spLocks noGrp="1"/>
          </p:cNvSpPr>
          <p:nvPr>
            <p:ph type="body" sz="quarter" idx="10"/>
          </p:nvPr>
        </p:nvSpPr>
        <p:spPr/>
        <p:txBody>
          <a:bodyPr/>
          <a:lstStyle/>
          <a:p>
            <a:r>
              <a:rPr lang="en-US" dirty="0" smtClean="0"/>
              <a:t> Electronically scanned array (ESA)</a:t>
            </a:r>
          </a:p>
          <a:p>
            <a:pPr lvl="1"/>
            <a:r>
              <a:rPr lang="en-US" dirty="0" smtClean="0"/>
              <a:t>Fast beam scanning -&gt; tracking multiple targets</a:t>
            </a:r>
          </a:p>
          <a:p>
            <a:pPr lvl="1"/>
            <a:r>
              <a:rPr lang="en-US" dirty="0" smtClean="0"/>
              <a:t>No moving parts -&gt; High reliability</a:t>
            </a:r>
          </a:p>
          <a:p>
            <a:pPr lvl="1"/>
            <a:r>
              <a:rPr lang="en-US" dirty="0" smtClean="0"/>
              <a:t>Graceful degradation</a:t>
            </a:r>
          </a:p>
          <a:p>
            <a:pPr lvl="1"/>
            <a:endParaRPr lang="en-US" dirty="0" smtClean="0"/>
          </a:p>
          <a:p>
            <a:pPr lvl="1"/>
            <a:endParaRPr lang="en-US" dirty="0" smtClean="0"/>
          </a:p>
          <a:p>
            <a:pPr lvl="1"/>
            <a:endParaRPr lang="en-US" dirty="0" smtClean="0"/>
          </a:p>
        </p:txBody>
      </p:sp>
      <p:grpSp>
        <p:nvGrpSpPr>
          <p:cNvPr id="4" name="Group 51"/>
          <p:cNvGrpSpPr/>
          <p:nvPr/>
        </p:nvGrpSpPr>
        <p:grpSpPr>
          <a:xfrm>
            <a:off x="4649788" y="4478471"/>
            <a:ext cx="3429054" cy="455046"/>
            <a:chOff x="1776413" y="4991101"/>
            <a:chExt cx="4947599" cy="550862"/>
          </a:xfrm>
        </p:grpSpPr>
        <p:sp>
          <p:nvSpPr>
            <p:cNvPr id="4204" name="Freeform 108"/>
            <p:cNvSpPr>
              <a:spLocks/>
            </p:cNvSpPr>
            <p:nvPr/>
          </p:nvSpPr>
          <p:spPr bwMode="auto">
            <a:xfrm>
              <a:off x="1776413" y="5002213"/>
              <a:ext cx="4947599" cy="539750"/>
            </a:xfrm>
            <a:custGeom>
              <a:avLst/>
              <a:gdLst/>
              <a:ahLst/>
              <a:cxnLst>
                <a:cxn ang="0">
                  <a:pos x="0" y="44"/>
                </a:cxn>
                <a:cxn ang="0">
                  <a:pos x="44" y="0"/>
                </a:cxn>
                <a:cxn ang="0">
                  <a:pos x="1444" y="0"/>
                </a:cxn>
                <a:cxn ang="0">
                  <a:pos x="1488" y="44"/>
                </a:cxn>
                <a:cxn ang="0">
                  <a:pos x="1488" y="101"/>
                </a:cxn>
                <a:cxn ang="0">
                  <a:pos x="1444" y="144"/>
                </a:cxn>
                <a:cxn ang="0">
                  <a:pos x="44" y="144"/>
                </a:cxn>
                <a:cxn ang="0">
                  <a:pos x="0" y="101"/>
                </a:cxn>
                <a:cxn ang="0">
                  <a:pos x="0" y="44"/>
                </a:cxn>
              </a:cxnLst>
              <a:rect l="0" t="0" r="r" b="b"/>
              <a:pathLst>
                <a:path w="1488" h="144">
                  <a:moveTo>
                    <a:pt x="0" y="44"/>
                  </a:moveTo>
                  <a:cubicBezTo>
                    <a:pt x="0" y="20"/>
                    <a:pt x="19" y="0"/>
                    <a:pt x="44" y="0"/>
                  </a:cubicBezTo>
                  <a:cubicBezTo>
                    <a:pt x="1444" y="0"/>
                    <a:pt x="1444" y="0"/>
                    <a:pt x="1444" y="0"/>
                  </a:cubicBezTo>
                  <a:cubicBezTo>
                    <a:pt x="1469" y="0"/>
                    <a:pt x="1488" y="20"/>
                    <a:pt x="1488" y="44"/>
                  </a:cubicBezTo>
                  <a:cubicBezTo>
                    <a:pt x="1488" y="101"/>
                    <a:pt x="1488" y="101"/>
                    <a:pt x="1488" y="101"/>
                  </a:cubicBezTo>
                  <a:cubicBezTo>
                    <a:pt x="1488" y="125"/>
                    <a:pt x="1469" y="144"/>
                    <a:pt x="1444" y="144"/>
                  </a:cubicBezTo>
                  <a:cubicBezTo>
                    <a:pt x="44" y="144"/>
                    <a:pt x="44" y="144"/>
                    <a:pt x="44" y="144"/>
                  </a:cubicBezTo>
                  <a:cubicBezTo>
                    <a:pt x="19" y="144"/>
                    <a:pt x="0" y="125"/>
                    <a:pt x="0" y="101"/>
                  </a:cubicBezTo>
                  <a:lnTo>
                    <a:pt x="0" y="44"/>
                  </a:lnTo>
                  <a:close/>
                </a:path>
              </a:pathLst>
            </a:custGeom>
            <a:solidFill>
              <a:srgbClr val="F8C9B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5" name="Freeform 109"/>
            <p:cNvSpPr>
              <a:spLocks/>
            </p:cNvSpPr>
            <p:nvPr/>
          </p:nvSpPr>
          <p:spPr bwMode="auto">
            <a:xfrm>
              <a:off x="1776414" y="5002213"/>
              <a:ext cx="4947598" cy="539750"/>
            </a:xfrm>
            <a:custGeom>
              <a:avLst/>
              <a:gdLst/>
              <a:ahLst/>
              <a:cxnLst>
                <a:cxn ang="0">
                  <a:pos x="0" y="44"/>
                </a:cxn>
                <a:cxn ang="0">
                  <a:pos x="44" y="0"/>
                </a:cxn>
                <a:cxn ang="0">
                  <a:pos x="1444" y="0"/>
                </a:cxn>
                <a:cxn ang="0">
                  <a:pos x="1488" y="44"/>
                </a:cxn>
                <a:cxn ang="0">
                  <a:pos x="1488" y="101"/>
                </a:cxn>
                <a:cxn ang="0">
                  <a:pos x="1444" y="144"/>
                </a:cxn>
                <a:cxn ang="0">
                  <a:pos x="44" y="144"/>
                </a:cxn>
                <a:cxn ang="0">
                  <a:pos x="0" y="101"/>
                </a:cxn>
                <a:cxn ang="0">
                  <a:pos x="0" y="44"/>
                </a:cxn>
              </a:cxnLst>
              <a:rect l="0" t="0" r="r" b="b"/>
              <a:pathLst>
                <a:path w="1488" h="144">
                  <a:moveTo>
                    <a:pt x="0" y="44"/>
                  </a:moveTo>
                  <a:cubicBezTo>
                    <a:pt x="0" y="20"/>
                    <a:pt x="19" y="0"/>
                    <a:pt x="44" y="0"/>
                  </a:cubicBezTo>
                  <a:cubicBezTo>
                    <a:pt x="1444" y="0"/>
                    <a:pt x="1444" y="0"/>
                    <a:pt x="1444" y="0"/>
                  </a:cubicBezTo>
                  <a:cubicBezTo>
                    <a:pt x="1469" y="0"/>
                    <a:pt x="1488" y="20"/>
                    <a:pt x="1488" y="44"/>
                  </a:cubicBezTo>
                  <a:cubicBezTo>
                    <a:pt x="1488" y="101"/>
                    <a:pt x="1488" y="101"/>
                    <a:pt x="1488" y="101"/>
                  </a:cubicBezTo>
                  <a:cubicBezTo>
                    <a:pt x="1488" y="125"/>
                    <a:pt x="1469" y="144"/>
                    <a:pt x="1444" y="144"/>
                  </a:cubicBezTo>
                  <a:cubicBezTo>
                    <a:pt x="44" y="144"/>
                    <a:pt x="44" y="144"/>
                    <a:pt x="44" y="144"/>
                  </a:cubicBezTo>
                  <a:cubicBezTo>
                    <a:pt x="19" y="144"/>
                    <a:pt x="0" y="125"/>
                    <a:pt x="0" y="101"/>
                  </a:cubicBezTo>
                  <a:lnTo>
                    <a:pt x="0" y="44"/>
                  </a:lnTo>
                  <a:close/>
                </a:path>
              </a:pathLst>
            </a:custGeom>
            <a:noFill/>
            <a:ln w="34925" cap="flat">
              <a:solidFill>
                <a:srgbClr val="C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6" name="Freeform 110"/>
            <p:cNvSpPr>
              <a:spLocks/>
            </p:cNvSpPr>
            <p:nvPr/>
          </p:nvSpPr>
          <p:spPr bwMode="auto">
            <a:xfrm>
              <a:off x="5319713" y="4991101"/>
              <a:ext cx="484188" cy="269875"/>
            </a:xfrm>
            <a:custGeom>
              <a:avLst/>
              <a:gdLst/>
              <a:ahLst/>
              <a:cxnLst>
                <a:cxn ang="0">
                  <a:pos x="0" y="0"/>
                </a:cxn>
                <a:cxn ang="0">
                  <a:pos x="154" y="170"/>
                </a:cxn>
                <a:cxn ang="0">
                  <a:pos x="305" y="0"/>
                </a:cxn>
                <a:cxn ang="0">
                  <a:pos x="0" y="0"/>
                </a:cxn>
              </a:cxnLst>
              <a:rect l="0" t="0" r="r" b="b"/>
              <a:pathLst>
                <a:path w="305" h="170">
                  <a:moveTo>
                    <a:pt x="0" y="0"/>
                  </a:moveTo>
                  <a:lnTo>
                    <a:pt x="154" y="170"/>
                  </a:lnTo>
                  <a:lnTo>
                    <a:pt x="305" y="0"/>
                  </a:lnTo>
                  <a:lnTo>
                    <a:pt x="0" y="0"/>
                  </a:lnTo>
                  <a:close/>
                </a:path>
              </a:pathLst>
            </a:custGeom>
            <a:solidFill>
              <a:srgbClr val="2BFF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7" name="Freeform 111"/>
            <p:cNvSpPr>
              <a:spLocks/>
            </p:cNvSpPr>
            <p:nvPr/>
          </p:nvSpPr>
          <p:spPr bwMode="auto">
            <a:xfrm>
              <a:off x="5319713" y="4991101"/>
              <a:ext cx="484188" cy="269875"/>
            </a:xfrm>
            <a:custGeom>
              <a:avLst/>
              <a:gdLst/>
              <a:ahLst/>
              <a:cxnLst>
                <a:cxn ang="0">
                  <a:pos x="0" y="0"/>
                </a:cxn>
                <a:cxn ang="0">
                  <a:pos x="154" y="170"/>
                </a:cxn>
                <a:cxn ang="0">
                  <a:pos x="305" y="0"/>
                </a:cxn>
                <a:cxn ang="0">
                  <a:pos x="0" y="0"/>
                </a:cxn>
              </a:cxnLst>
              <a:rect l="0" t="0" r="r" b="b"/>
              <a:pathLst>
                <a:path w="305" h="170">
                  <a:moveTo>
                    <a:pt x="0" y="0"/>
                  </a:moveTo>
                  <a:lnTo>
                    <a:pt x="154" y="170"/>
                  </a:lnTo>
                  <a:lnTo>
                    <a:pt x="305" y="0"/>
                  </a:lnTo>
                  <a:lnTo>
                    <a:pt x="0" y="0"/>
                  </a:lnTo>
                  <a:close/>
                </a:path>
              </a:pathLst>
            </a:custGeom>
            <a:noFill/>
            <a:ln w="34925" cap="flat">
              <a:solidFill>
                <a:srgbClr val="004E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8" name="Freeform 112"/>
            <p:cNvSpPr>
              <a:spLocks/>
            </p:cNvSpPr>
            <p:nvPr/>
          </p:nvSpPr>
          <p:spPr bwMode="auto">
            <a:xfrm>
              <a:off x="4656138" y="4991101"/>
              <a:ext cx="484188" cy="269875"/>
            </a:xfrm>
            <a:custGeom>
              <a:avLst/>
              <a:gdLst/>
              <a:ahLst/>
              <a:cxnLst>
                <a:cxn ang="0">
                  <a:pos x="0" y="0"/>
                </a:cxn>
                <a:cxn ang="0">
                  <a:pos x="154" y="170"/>
                </a:cxn>
                <a:cxn ang="0">
                  <a:pos x="305" y="0"/>
                </a:cxn>
                <a:cxn ang="0">
                  <a:pos x="0" y="0"/>
                </a:cxn>
              </a:cxnLst>
              <a:rect l="0" t="0" r="r" b="b"/>
              <a:pathLst>
                <a:path w="305" h="170">
                  <a:moveTo>
                    <a:pt x="0" y="0"/>
                  </a:moveTo>
                  <a:lnTo>
                    <a:pt x="154" y="170"/>
                  </a:lnTo>
                  <a:lnTo>
                    <a:pt x="305" y="0"/>
                  </a:lnTo>
                  <a:lnTo>
                    <a:pt x="0" y="0"/>
                  </a:lnTo>
                  <a:close/>
                </a:path>
              </a:pathLst>
            </a:custGeom>
            <a:solidFill>
              <a:srgbClr val="2BFF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9" name="Freeform 113"/>
            <p:cNvSpPr>
              <a:spLocks/>
            </p:cNvSpPr>
            <p:nvPr/>
          </p:nvSpPr>
          <p:spPr bwMode="auto">
            <a:xfrm>
              <a:off x="4656138" y="4991101"/>
              <a:ext cx="484188" cy="269875"/>
            </a:xfrm>
            <a:custGeom>
              <a:avLst/>
              <a:gdLst/>
              <a:ahLst/>
              <a:cxnLst>
                <a:cxn ang="0">
                  <a:pos x="0" y="0"/>
                </a:cxn>
                <a:cxn ang="0">
                  <a:pos x="154" y="170"/>
                </a:cxn>
                <a:cxn ang="0">
                  <a:pos x="305" y="0"/>
                </a:cxn>
                <a:cxn ang="0">
                  <a:pos x="0" y="0"/>
                </a:cxn>
              </a:cxnLst>
              <a:rect l="0" t="0" r="r" b="b"/>
              <a:pathLst>
                <a:path w="305" h="170">
                  <a:moveTo>
                    <a:pt x="0" y="0"/>
                  </a:moveTo>
                  <a:lnTo>
                    <a:pt x="154" y="170"/>
                  </a:lnTo>
                  <a:lnTo>
                    <a:pt x="305" y="0"/>
                  </a:lnTo>
                  <a:lnTo>
                    <a:pt x="0" y="0"/>
                  </a:lnTo>
                  <a:close/>
                </a:path>
              </a:pathLst>
            </a:custGeom>
            <a:noFill/>
            <a:ln w="34925" cap="flat">
              <a:solidFill>
                <a:srgbClr val="004E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0" name="Line 114"/>
            <p:cNvSpPr>
              <a:spLocks noChangeShapeType="1"/>
            </p:cNvSpPr>
            <p:nvPr/>
          </p:nvSpPr>
          <p:spPr bwMode="auto">
            <a:xfrm>
              <a:off x="4900613" y="4991101"/>
              <a:ext cx="1588" cy="539750"/>
            </a:xfrm>
            <a:prstGeom prst="line">
              <a:avLst/>
            </a:prstGeom>
            <a:noFill/>
            <a:ln w="15875"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1" name="Line 115"/>
            <p:cNvSpPr>
              <a:spLocks noChangeShapeType="1"/>
            </p:cNvSpPr>
            <p:nvPr/>
          </p:nvSpPr>
          <p:spPr bwMode="auto">
            <a:xfrm>
              <a:off x="5567363" y="4991101"/>
              <a:ext cx="1588" cy="539750"/>
            </a:xfrm>
            <a:prstGeom prst="line">
              <a:avLst/>
            </a:prstGeom>
            <a:noFill/>
            <a:ln w="15875"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4" name="Freeform 118"/>
            <p:cNvSpPr>
              <a:spLocks/>
            </p:cNvSpPr>
            <p:nvPr/>
          </p:nvSpPr>
          <p:spPr bwMode="auto">
            <a:xfrm>
              <a:off x="6005513" y="4991101"/>
              <a:ext cx="484188" cy="269875"/>
            </a:xfrm>
            <a:custGeom>
              <a:avLst/>
              <a:gdLst/>
              <a:ahLst/>
              <a:cxnLst>
                <a:cxn ang="0">
                  <a:pos x="0" y="0"/>
                </a:cxn>
                <a:cxn ang="0">
                  <a:pos x="154" y="170"/>
                </a:cxn>
                <a:cxn ang="0">
                  <a:pos x="305" y="0"/>
                </a:cxn>
                <a:cxn ang="0">
                  <a:pos x="0" y="0"/>
                </a:cxn>
              </a:cxnLst>
              <a:rect l="0" t="0" r="r" b="b"/>
              <a:pathLst>
                <a:path w="305" h="170">
                  <a:moveTo>
                    <a:pt x="0" y="0"/>
                  </a:moveTo>
                  <a:lnTo>
                    <a:pt x="154" y="170"/>
                  </a:lnTo>
                  <a:lnTo>
                    <a:pt x="305" y="0"/>
                  </a:lnTo>
                  <a:lnTo>
                    <a:pt x="0" y="0"/>
                  </a:lnTo>
                  <a:close/>
                </a:path>
              </a:pathLst>
            </a:custGeom>
            <a:solidFill>
              <a:srgbClr val="2BFF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5" name="Freeform 119"/>
            <p:cNvSpPr>
              <a:spLocks/>
            </p:cNvSpPr>
            <p:nvPr/>
          </p:nvSpPr>
          <p:spPr bwMode="auto">
            <a:xfrm>
              <a:off x="6005513" y="4991101"/>
              <a:ext cx="484188" cy="269875"/>
            </a:xfrm>
            <a:custGeom>
              <a:avLst/>
              <a:gdLst/>
              <a:ahLst/>
              <a:cxnLst>
                <a:cxn ang="0">
                  <a:pos x="0" y="0"/>
                </a:cxn>
                <a:cxn ang="0">
                  <a:pos x="154" y="170"/>
                </a:cxn>
                <a:cxn ang="0">
                  <a:pos x="305" y="0"/>
                </a:cxn>
                <a:cxn ang="0">
                  <a:pos x="0" y="0"/>
                </a:cxn>
              </a:cxnLst>
              <a:rect l="0" t="0" r="r" b="b"/>
              <a:pathLst>
                <a:path w="305" h="170">
                  <a:moveTo>
                    <a:pt x="0" y="0"/>
                  </a:moveTo>
                  <a:lnTo>
                    <a:pt x="154" y="170"/>
                  </a:lnTo>
                  <a:lnTo>
                    <a:pt x="305" y="0"/>
                  </a:lnTo>
                  <a:lnTo>
                    <a:pt x="0" y="0"/>
                  </a:lnTo>
                  <a:close/>
                </a:path>
              </a:pathLst>
            </a:custGeom>
            <a:noFill/>
            <a:ln w="34925" cap="flat">
              <a:solidFill>
                <a:srgbClr val="004E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6" name="Line 120"/>
            <p:cNvSpPr>
              <a:spLocks noChangeShapeType="1"/>
            </p:cNvSpPr>
            <p:nvPr/>
          </p:nvSpPr>
          <p:spPr bwMode="auto">
            <a:xfrm>
              <a:off x="6249988" y="4991101"/>
              <a:ext cx="1588" cy="539750"/>
            </a:xfrm>
            <a:prstGeom prst="line">
              <a:avLst/>
            </a:prstGeom>
            <a:noFill/>
            <a:ln w="15875"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8" name="Freeform 122"/>
            <p:cNvSpPr>
              <a:spLocks/>
            </p:cNvSpPr>
            <p:nvPr/>
          </p:nvSpPr>
          <p:spPr bwMode="auto">
            <a:xfrm>
              <a:off x="2619375" y="4991101"/>
              <a:ext cx="484188" cy="269875"/>
            </a:xfrm>
            <a:custGeom>
              <a:avLst/>
              <a:gdLst/>
              <a:ahLst/>
              <a:cxnLst>
                <a:cxn ang="0">
                  <a:pos x="0" y="0"/>
                </a:cxn>
                <a:cxn ang="0">
                  <a:pos x="154" y="170"/>
                </a:cxn>
                <a:cxn ang="0">
                  <a:pos x="305" y="0"/>
                </a:cxn>
                <a:cxn ang="0">
                  <a:pos x="0" y="0"/>
                </a:cxn>
              </a:cxnLst>
              <a:rect l="0" t="0" r="r" b="b"/>
              <a:pathLst>
                <a:path w="305" h="170">
                  <a:moveTo>
                    <a:pt x="0" y="0"/>
                  </a:moveTo>
                  <a:lnTo>
                    <a:pt x="154" y="170"/>
                  </a:lnTo>
                  <a:lnTo>
                    <a:pt x="305" y="0"/>
                  </a:lnTo>
                  <a:lnTo>
                    <a:pt x="0" y="0"/>
                  </a:lnTo>
                  <a:close/>
                </a:path>
              </a:pathLst>
            </a:custGeom>
            <a:solidFill>
              <a:srgbClr val="2BFF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9" name="Freeform 123"/>
            <p:cNvSpPr>
              <a:spLocks/>
            </p:cNvSpPr>
            <p:nvPr/>
          </p:nvSpPr>
          <p:spPr bwMode="auto">
            <a:xfrm>
              <a:off x="2619375" y="4991101"/>
              <a:ext cx="484188" cy="269875"/>
            </a:xfrm>
            <a:custGeom>
              <a:avLst/>
              <a:gdLst/>
              <a:ahLst/>
              <a:cxnLst>
                <a:cxn ang="0">
                  <a:pos x="0" y="0"/>
                </a:cxn>
                <a:cxn ang="0">
                  <a:pos x="154" y="170"/>
                </a:cxn>
                <a:cxn ang="0">
                  <a:pos x="305" y="0"/>
                </a:cxn>
                <a:cxn ang="0">
                  <a:pos x="0" y="0"/>
                </a:cxn>
              </a:cxnLst>
              <a:rect l="0" t="0" r="r" b="b"/>
              <a:pathLst>
                <a:path w="305" h="170">
                  <a:moveTo>
                    <a:pt x="0" y="0"/>
                  </a:moveTo>
                  <a:lnTo>
                    <a:pt x="154" y="170"/>
                  </a:lnTo>
                  <a:lnTo>
                    <a:pt x="305" y="0"/>
                  </a:lnTo>
                  <a:lnTo>
                    <a:pt x="0" y="0"/>
                  </a:lnTo>
                  <a:close/>
                </a:path>
              </a:pathLst>
            </a:custGeom>
            <a:noFill/>
            <a:ln w="34925" cap="flat">
              <a:solidFill>
                <a:srgbClr val="004E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0" name="Freeform 124"/>
            <p:cNvSpPr>
              <a:spLocks/>
            </p:cNvSpPr>
            <p:nvPr/>
          </p:nvSpPr>
          <p:spPr bwMode="auto">
            <a:xfrm>
              <a:off x="1955800" y="4991101"/>
              <a:ext cx="484188" cy="269875"/>
            </a:xfrm>
            <a:custGeom>
              <a:avLst/>
              <a:gdLst/>
              <a:ahLst/>
              <a:cxnLst>
                <a:cxn ang="0">
                  <a:pos x="0" y="0"/>
                </a:cxn>
                <a:cxn ang="0">
                  <a:pos x="154" y="170"/>
                </a:cxn>
                <a:cxn ang="0">
                  <a:pos x="305" y="0"/>
                </a:cxn>
                <a:cxn ang="0">
                  <a:pos x="0" y="0"/>
                </a:cxn>
              </a:cxnLst>
              <a:rect l="0" t="0" r="r" b="b"/>
              <a:pathLst>
                <a:path w="305" h="170">
                  <a:moveTo>
                    <a:pt x="0" y="0"/>
                  </a:moveTo>
                  <a:lnTo>
                    <a:pt x="154" y="170"/>
                  </a:lnTo>
                  <a:lnTo>
                    <a:pt x="305" y="0"/>
                  </a:lnTo>
                  <a:lnTo>
                    <a:pt x="0" y="0"/>
                  </a:lnTo>
                  <a:close/>
                </a:path>
              </a:pathLst>
            </a:custGeom>
            <a:solidFill>
              <a:srgbClr val="2BFF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1" name="Freeform 125"/>
            <p:cNvSpPr>
              <a:spLocks/>
            </p:cNvSpPr>
            <p:nvPr/>
          </p:nvSpPr>
          <p:spPr bwMode="auto">
            <a:xfrm>
              <a:off x="1955800" y="4991101"/>
              <a:ext cx="484188" cy="269875"/>
            </a:xfrm>
            <a:custGeom>
              <a:avLst/>
              <a:gdLst/>
              <a:ahLst/>
              <a:cxnLst>
                <a:cxn ang="0">
                  <a:pos x="0" y="0"/>
                </a:cxn>
                <a:cxn ang="0">
                  <a:pos x="154" y="170"/>
                </a:cxn>
                <a:cxn ang="0">
                  <a:pos x="305" y="0"/>
                </a:cxn>
                <a:cxn ang="0">
                  <a:pos x="0" y="0"/>
                </a:cxn>
              </a:cxnLst>
              <a:rect l="0" t="0" r="r" b="b"/>
              <a:pathLst>
                <a:path w="305" h="170">
                  <a:moveTo>
                    <a:pt x="0" y="0"/>
                  </a:moveTo>
                  <a:lnTo>
                    <a:pt x="154" y="170"/>
                  </a:lnTo>
                  <a:lnTo>
                    <a:pt x="305" y="0"/>
                  </a:lnTo>
                  <a:lnTo>
                    <a:pt x="0" y="0"/>
                  </a:lnTo>
                  <a:close/>
                </a:path>
              </a:pathLst>
            </a:custGeom>
            <a:noFill/>
            <a:ln w="34925" cap="flat">
              <a:solidFill>
                <a:srgbClr val="004E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2" name="Line 126"/>
            <p:cNvSpPr>
              <a:spLocks noChangeShapeType="1"/>
            </p:cNvSpPr>
            <p:nvPr/>
          </p:nvSpPr>
          <p:spPr bwMode="auto">
            <a:xfrm>
              <a:off x="2200275" y="4991101"/>
              <a:ext cx="1588" cy="539750"/>
            </a:xfrm>
            <a:prstGeom prst="line">
              <a:avLst/>
            </a:prstGeom>
            <a:noFill/>
            <a:ln w="15875"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3" name="Line 127"/>
            <p:cNvSpPr>
              <a:spLocks noChangeShapeType="1"/>
            </p:cNvSpPr>
            <p:nvPr/>
          </p:nvSpPr>
          <p:spPr bwMode="auto">
            <a:xfrm>
              <a:off x="2867025" y="4991101"/>
              <a:ext cx="1588" cy="539750"/>
            </a:xfrm>
            <a:prstGeom prst="line">
              <a:avLst/>
            </a:prstGeom>
            <a:noFill/>
            <a:ln w="15875"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4" name="Freeform 128"/>
            <p:cNvSpPr>
              <a:spLocks/>
            </p:cNvSpPr>
            <p:nvPr/>
          </p:nvSpPr>
          <p:spPr bwMode="auto">
            <a:xfrm>
              <a:off x="3970338" y="4991101"/>
              <a:ext cx="484188" cy="269875"/>
            </a:xfrm>
            <a:custGeom>
              <a:avLst/>
              <a:gdLst/>
              <a:ahLst/>
              <a:cxnLst>
                <a:cxn ang="0">
                  <a:pos x="0" y="0"/>
                </a:cxn>
                <a:cxn ang="0">
                  <a:pos x="153" y="170"/>
                </a:cxn>
                <a:cxn ang="0">
                  <a:pos x="305" y="0"/>
                </a:cxn>
                <a:cxn ang="0">
                  <a:pos x="0" y="0"/>
                </a:cxn>
              </a:cxnLst>
              <a:rect l="0" t="0" r="r" b="b"/>
              <a:pathLst>
                <a:path w="305" h="170">
                  <a:moveTo>
                    <a:pt x="0" y="0"/>
                  </a:moveTo>
                  <a:lnTo>
                    <a:pt x="153" y="170"/>
                  </a:lnTo>
                  <a:lnTo>
                    <a:pt x="305" y="0"/>
                  </a:lnTo>
                  <a:lnTo>
                    <a:pt x="0" y="0"/>
                  </a:lnTo>
                  <a:close/>
                </a:path>
              </a:pathLst>
            </a:custGeom>
            <a:solidFill>
              <a:srgbClr val="2BFF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5" name="Freeform 129"/>
            <p:cNvSpPr>
              <a:spLocks/>
            </p:cNvSpPr>
            <p:nvPr/>
          </p:nvSpPr>
          <p:spPr bwMode="auto">
            <a:xfrm>
              <a:off x="3970338" y="4991101"/>
              <a:ext cx="484188" cy="269875"/>
            </a:xfrm>
            <a:custGeom>
              <a:avLst/>
              <a:gdLst/>
              <a:ahLst/>
              <a:cxnLst>
                <a:cxn ang="0">
                  <a:pos x="0" y="0"/>
                </a:cxn>
                <a:cxn ang="0">
                  <a:pos x="153" y="170"/>
                </a:cxn>
                <a:cxn ang="0">
                  <a:pos x="305" y="0"/>
                </a:cxn>
                <a:cxn ang="0">
                  <a:pos x="0" y="0"/>
                </a:cxn>
              </a:cxnLst>
              <a:rect l="0" t="0" r="r" b="b"/>
              <a:pathLst>
                <a:path w="305" h="170">
                  <a:moveTo>
                    <a:pt x="0" y="0"/>
                  </a:moveTo>
                  <a:lnTo>
                    <a:pt x="153" y="170"/>
                  </a:lnTo>
                  <a:lnTo>
                    <a:pt x="305" y="0"/>
                  </a:lnTo>
                  <a:lnTo>
                    <a:pt x="0" y="0"/>
                  </a:lnTo>
                  <a:close/>
                </a:path>
              </a:pathLst>
            </a:custGeom>
            <a:noFill/>
            <a:ln w="34925" cap="flat">
              <a:solidFill>
                <a:srgbClr val="004E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6" name="Freeform 130"/>
            <p:cNvSpPr>
              <a:spLocks/>
            </p:cNvSpPr>
            <p:nvPr/>
          </p:nvSpPr>
          <p:spPr bwMode="auto">
            <a:xfrm>
              <a:off x="3306763" y="4991101"/>
              <a:ext cx="482600" cy="269875"/>
            </a:xfrm>
            <a:custGeom>
              <a:avLst/>
              <a:gdLst/>
              <a:ahLst/>
              <a:cxnLst>
                <a:cxn ang="0">
                  <a:pos x="0" y="0"/>
                </a:cxn>
                <a:cxn ang="0">
                  <a:pos x="153" y="170"/>
                </a:cxn>
                <a:cxn ang="0">
                  <a:pos x="304" y="0"/>
                </a:cxn>
                <a:cxn ang="0">
                  <a:pos x="0" y="0"/>
                </a:cxn>
              </a:cxnLst>
              <a:rect l="0" t="0" r="r" b="b"/>
              <a:pathLst>
                <a:path w="304" h="170">
                  <a:moveTo>
                    <a:pt x="0" y="0"/>
                  </a:moveTo>
                  <a:lnTo>
                    <a:pt x="153" y="170"/>
                  </a:lnTo>
                  <a:lnTo>
                    <a:pt x="304" y="0"/>
                  </a:lnTo>
                  <a:lnTo>
                    <a:pt x="0" y="0"/>
                  </a:lnTo>
                  <a:close/>
                </a:path>
              </a:pathLst>
            </a:custGeom>
            <a:solidFill>
              <a:srgbClr val="2BFF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7" name="Freeform 131"/>
            <p:cNvSpPr>
              <a:spLocks/>
            </p:cNvSpPr>
            <p:nvPr/>
          </p:nvSpPr>
          <p:spPr bwMode="auto">
            <a:xfrm>
              <a:off x="3306763" y="4991101"/>
              <a:ext cx="482600" cy="269875"/>
            </a:xfrm>
            <a:custGeom>
              <a:avLst/>
              <a:gdLst/>
              <a:ahLst/>
              <a:cxnLst>
                <a:cxn ang="0">
                  <a:pos x="0" y="0"/>
                </a:cxn>
                <a:cxn ang="0">
                  <a:pos x="153" y="170"/>
                </a:cxn>
                <a:cxn ang="0">
                  <a:pos x="304" y="0"/>
                </a:cxn>
                <a:cxn ang="0">
                  <a:pos x="0" y="0"/>
                </a:cxn>
              </a:cxnLst>
              <a:rect l="0" t="0" r="r" b="b"/>
              <a:pathLst>
                <a:path w="304" h="170">
                  <a:moveTo>
                    <a:pt x="0" y="0"/>
                  </a:moveTo>
                  <a:lnTo>
                    <a:pt x="153" y="170"/>
                  </a:lnTo>
                  <a:lnTo>
                    <a:pt x="304" y="0"/>
                  </a:lnTo>
                  <a:lnTo>
                    <a:pt x="0" y="0"/>
                  </a:lnTo>
                  <a:close/>
                </a:path>
              </a:pathLst>
            </a:custGeom>
            <a:noFill/>
            <a:ln w="34925" cap="flat">
              <a:solidFill>
                <a:srgbClr val="004E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8" name="Line 132"/>
            <p:cNvSpPr>
              <a:spLocks noChangeShapeType="1"/>
            </p:cNvSpPr>
            <p:nvPr/>
          </p:nvSpPr>
          <p:spPr bwMode="auto">
            <a:xfrm>
              <a:off x="3549650" y="4991101"/>
              <a:ext cx="1588" cy="539750"/>
            </a:xfrm>
            <a:prstGeom prst="line">
              <a:avLst/>
            </a:prstGeom>
            <a:noFill/>
            <a:ln w="15875"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9" name="Line 133"/>
            <p:cNvSpPr>
              <a:spLocks noChangeShapeType="1"/>
            </p:cNvSpPr>
            <p:nvPr/>
          </p:nvSpPr>
          <p:spPr bwMode="auto">
            <a:xfrm>
              <a:off x="4217988" y="4991101"/>
              <a:ext cx="1588" cy="539750"/>
            </a:xfrm>
            <a:prstGeom prst="line">
              <a:avLst/>
            </a:prstGeom>
            <a:noFill/>
            <a:ln w="15875"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5129" name="Picture 9"/>
          <p:cNvPicPr>
            <a:picLocks noChangeAspect="1" noChangeArrowheads="1"/>
          </p:cNvPicPr>
          <p:nvPr/>
        </p:nvPicPr>
        <p:blipFill>
          <a:blip r:embed="rId3" cstate="print"/>
          <a:srcRect/>
          <a:stretch>
            <a:fillRect/>
          </a:stretch>
        </p:blipFill>
        <p:spPr bwMode="auto">
          <a:xfrm>
            <a:off x="4090973" y="4962616"/>
            <a:ext cx="4938415" cy="1211741"/>
          </a:xfrm>
          <a:prstGeom prst="rect">
            <a:avLst/>
          </a:prstGeom>
          <a:noFill/>
          <a:ln w="9525">
            <a:noFill/>
            <a:miter lim="800000"/>
            <a:headEnd/>
            <a:tailEnd/>
          </a:ln>
        </p:spPr>
      </p:pic>
      <p:sp>
        <p:nvSpPr>
          <p:cNvPr id="52" name="Arc 51"/>
          <p:cNvSpPr/>
          <p:nvPr/>
        </p:nvSpPr>
        <p:spPr>
          <a:xfrm>
            <a:off x="7626163" y="4260292"/>
            <a:ext cx="305185" cy="346083"/>
          </a:xfrm>
          <a:prstGeom prst="arc">
            <a:avLst>
              <a:gd name="adj1" fmla="val 10711624"/>
              <a:gd name="adj2" fmla="val 0"/>
            </a:avLst>
          </a:prstGeom>
          <a:ln w="38100">
            <a:solidFill>
              <a:srgbClr val="00B0F0"/>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endParaRPr lang="en-US">
              <a:ea typeface="宋体" pitchFamily="2" charset="-122"/>
            </a:endParaRPr>
          </a:p>
        </p:txBody>
      </p:sp>
      <p:sp>
        <p:nvSpPr>
          <p:cNvPr id="54" name="Arc 53"/>
          <p:cNvSpPr/>
          <p:nvPr/>
        </p:nvSpPr>
        <p:spPr>
          <a:xfrm>
            <a:off x="7042683" y="4179373"/>
            <a:ext cx="492169" cy="511659"/>
          </a:xfrm>
          <a:prstGeom prst="arc">
            <a:avLst>
              <a:gd name="adj1" fmla="val 10835937"/>
              <a:gd name="adj2" fmla="val 0"/>
            </a:avLst>
          </a:prstGeom>
          <a:ln w="38100">
            <a:solidFill>
              <a:srgbClr val="00B0F0"/>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endParaRPr lang="en-US">
              <a:ea typeface="宋体" pitchFamily="2" charset="-122"/>
            </a:endParaRPr>
          </a:p>
        </p:txBody>
      </p:sp>
      <p:sp>
        <p:nvSpPr>
          <p:cNvPr id="55" name="Arc 54"/>
          <p:cNvSpPr/>
          <p:nvPr/>
        </p:nvSpPr>
        <p:spPr>
          <a:xfrm>
            <a:off x="6537742" y="4089858"/>
            <a:ext cx="605695" cy="666378"/>
          </a:xfrm>
          <a:prstGeom prst="arc">
            <a:avLst>
              <a:gd name="adj1" fmla="val 10808093"/>
              <a:gd name="adj2" fmla="val 0"/>
            </a:avLst>
          </a:prstGeom>
          <a:ln w="38100">
            <a:solidFill>
              <a:srgbClr val="00B0F0"/>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endParaRPr lang="en-US">
              <a:ea typeface="宋体" pitchFamily="2" charset="-122"/>
            </a:endParaRPr>
          </a:p>
        </p:txBody>
      </p:sp>
      <p:sp>
        <p:nvSpPr>
          <p:cNvPr id="56" name="Arc 55"/>
          <p:cNvSpPr/>
          <p:nvPr/>
        </p:nvSpPr>
        <p:spPr>
          <a:xfrm>
            <a:off x="6055891" y="3992003"/>
            <a:ext cx="741926" cy="850277"/>
          </a:xfrm>
          <a:prstGeom prst="arc">
            <a:avLst>
              <a:gd name="adj1" fmla="val 10778612"/>
              <a:gd name="adj2" fmla="val 0"/>
            </a:avLst>
          </a:prstGeom>
          <a:ln w="38100">
            <a:solidFill>
              <a:srgbClr val="00B0F0"/>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endParaRPr lang="en-US">
              <a:ea typeface="宋体" pitchFamily="2" charset="-122"/>
            </a:endParaRPr>
          </a:p>
        </p:txBody>
      </p:sp>
      <p:sp>
        <p:nvSpPr>
          <p:cNvPr id="57" name="Arc 56"/>
          <p:cNvSpPr/>
          <p:nvPr/>
        </p:nvSpPr>
        <p:spPr>
          <a:xfrm>
            <a:off x="5431004" y="3915089"/>
            <a:ext cx="908877" cy="994817"/>
          </a:xfrm>
          <a:prstGeom prst="arc">
            <a:avLst>
              <a:gd name="adj1" fmla="val 10814730"/>
              <a:gd name="adj2" fmla="val 0"/>
            </a:avLst>
          </a:prstGeom>
          <a:ln w="38100">
            <a:solidFill>
              <a:srgbClr val="00B0F0"/>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endParaRPr lang="en-US">
              <a:ea typeface="宋体" pitchFamily="2" charset="-122"/>
            </a:endParaRPr>
          </a:p>
        </p:txBody>
      </p:sp>
      <p:sp>
        <p:nvSpPr>
          <p:cNvPr id="58" name="Arc 57"/>
          <p:cNvSpPr/>
          <p:nvPr/>
        </p:nvSpPr>
        <p:spPr>
          <a:xfrm>
            <a:off x="4980363" y="3821928"/>
            <a:ext cx="1015057" cy="1169894"/>
          </a:xfrm>
          <a:prstGeom prst="arc">
            <a:avLst>
              <a:gd name="adj1" fmla="val 10814730"/>
              <a:gd name="adj2" fmla="val 0"/>
            </a:avLst>
          </a:prstGeom>
          <a:ln w="38100">
            <a:solidFill>
              <a:srgbClr val="00B0F0"/>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endParaRPr lang="en-US">
              <a:ea typeface="宋体" pitchFamily="2" charset="-122"/>
            </a:endParaRPr>
          </a:p>
        </p:txBody>
      </p:sp>
      <p:sp>
        <p:nvSpPr>
          <p:cNvPr id="59" name="Arc 58"/>
          <p:cNvSpPr/>
          <p:nvPr/>
        </p:nvSpPr>
        <p:spPr>
          <a:xfrm>
            <a:off x="4439227" y="3765297"/>
            <a:ext cx="1090518" cy="1323256"/>
          </a:xfrm>
          <a:prstGeom prst="arc">
            <a:avLst>
              <a:gd name="adj1" fmla="val 10814730"/>
              <a:gd name="adj2" fmla="val 0"/>
            </a:avLst>
          </a:prstGeom>
          <a:ln w="38100">
            <a:solidFill>
              <a:srgbClr val="00B0F0"/>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endParaRPr lang="en-US">
              <a:ea typeface="宋体" pitchFamily="2" charset="-122"/>
            </a:endParaRPr>
          </a:p>
        </p:txBody>
      </p:sp>
      <p:grpSp>
        <p:nvGrpSpPr>
          <p:cNvPr id="3" name="Group 50"/>
          <p:cNvGrpSpPr/>
          <p:nvPr/>
        </p:nvGrpSpPr>
        <p:grpSpPr>
          <a:xfrm rot="20738496">
            <a:off x="5805777" y="1364788"/>
            <a:ext cx="1676038" cy="2450929"/>
            <a:chOff x="4210050" y="1293813"/>
            <a:chExt cx="2711450" cy="3749676"/>
          </a:xfrm>
        </p:grpSpPr>
        <p:sp>
          <p:nvSpPr>
            <p:cNvPr id="4190" name="Freeform 94"/>
            <p:cNvSpPr>
              <a:spLocks/>
            </p:cNvSpPr>
            <p:nvPr/>
          </p:nvSpPr>
          <p:spPr bwMode="auto">
            <a:xfrm>
              <a:off x="4659313" y="1316038"/>
              <a:ext cx="2239963" cy="3570288"/>
            </a:xfrm>
            <a:custGeom>
              <a:avLst/>
              <a:gdLst/>
              <a:ahLst/>
              <a:cxnLst>
                <a:cxn ang="0">
                  <a:pos x="556" y="0"/>
                </a:cxn>
                <a:cxn ang="0">
                  <a:pos x="525" y="9"/>
                </a:cxn>
                <a:cxn ang="0">
                  <a:pos x="490" y="36"/>
                </a:cxn>
                <a:cxn ang="0">
                  <a:pos x="409" y="134"/>
                </a:cxn>
                <a:cxn ang="0">
                  <a:pos x="234" y="438"/>
                </a:cxn>
                <a:cxn ang="0">
                  <a:pos x="0" y="952"/>
                </a:cxn>
                <a:cxn ang="0">
                  <a:pos x="8" y="942"/>
                </a:cxn>
                <a:cxn ang="0">
                  <a:pos x="62" y="877"/>
                </a:cxn>
                <a:cxn ang="0">
                  <a:pos x="236" y="661"/>
                </a:cxn>
                <a:cxn ang="0">
                  <a:pos x="571" y="150"/>
                </a:cxn>
                <a:cxn ang="0">
                  <a:pos x="597" y="52"/>
                </a:cxn>
                <a:cxn ang="0">
                  <a:pos x="593" y="24"/>
                </a:cxn>
                <a:cxn ang="0">
                  <a:pos x="578" y="6"/>
                </a:cxn>
                <a:cxn ang="0">
                  <a:pos x="579" y="4"/>
                </a:cxn>
                <a:cxn ang="0">
                  <a:pos x="579" y="4"/>
                </a:cxn>
                <a:cxn ang="0">
                  <a:pos x="578" y="6"/>
                </a:cxn>
                <a:cxn ang="0">
                  <a:pos x="556" y="0"/>
                </a:cxn>
                <a:cxn ang="0">
                  <a:pos x="556" y="0"/>
                </a:cxn>
              </a:cxnLst>
              <a:rect l="0" t="0" r="r" b="b"/>
              <a:pathLst>
                <a:path w="597" h="952">
                  <a:moveTo>
                    <a:pt x="556" y="0"/>
                  </a:moveTo>
                  <a:cubicBezTo>
                    <a:pt x="547" y="0"/>
                    <a:pt x="536" y="3"/>
                    <a:pt x="525" y="9"/>
                  </a:cubicBezTo>
                  <a:cubicBezTo>
                    <a:pt x="514" y="15"/>
                    <a:pt x="502" y="24"/>
                    <a:pt x="490" y="36"/>
                  </a:cubicBezTo>
                  <a:cubicBezTo>
                    <a:pt x="465" y="59"/>
                    <a:pt x="438" y="93"/>
                    <a:pt x="409" y="134"/>
                  </a:cubicBezTo>
                  <a:cubicBezTo>
                    <a:pt x="353" y="215"/>
                    <a:pt x="292" y="325"/>
                    <a:pt x="234" y="438"/>
                  </a:cubicBezTo>
                  <a:cubicBezTo>
                    <a:pt x="124" y="657"/>
                    <a:pt x="26" y="888"/>
                    <a:pt x="0" y="952"/>
                  </a:cubicBezTo>
                  <a:cubicBezTo>
                    <a:pt x="2" y="949"/>
                    <a:pt x="5" y="946"/>
                    <a:pt x="8" y="942"/>
                  </a:cubicBezTo>
                  <a:cubicBezTo>
                    <a:pt x="21" y="927"/>
                    <a:pt x="40" y="905"/>
                    <a:pt x="62" y="877"/>
                  </a:cubicBezTo>
                  <a:cubicBezTo>
                    <a:pt x="108" y="822"/>
                    <a:pt x="170" y="746"/>
                    <a:pt x="236" y="661"/>
                  </a:cubicBezTo>
                  <a:cubicBezTo>
                    <a:pt x="367" y="491"/>
                    <a:pt x="513" y="287"/>
                    <a:pt x="571" y="150"/>
                  </a:cubicBezTo>
                  <a:cubicBezTo>
                    <a:pt x="588" y="111"/>
                    <a:pt x="597" y="77"/>
                    <a:pt x="597" y="52"/>
                  </a:cubicBezTo>
                  <a:cubicBezTo>
                    <a:pt x="597" y="41"/>
                    <a:pt x="596" y="32"/>
                    <a:pt x="593" y="24"/>
                  </a:cubicBezTo>
                  <a:cubicBezTo>
                    <a:pt x="589" y="17"/>
                    <a:pt x="584" y="11"/>
                    <a:pt x="578" y="6"/>
                  </a:cubicBezTo>
                  <a:cubicBezTo>
                    <a:pt x="579" y="4"/>
                    <a:pt x="579" y="4"/>
                    <a:pt x="579" y="4"/>
                  </a:cubicBezTo>
                  <a:cubicBezTo>
                    <a:pt x="579" y="4"/>
                    <a:pt x="579" y="4"/>
                    <a:pt x="579" y="4"/>
                  </a:cubicBezTo>
                  <a:cubicBezTo>
                    <a:pt x="578" y="6"/>
                    <a:pt x="578" y="6"/>
                    <a:pt x="578" y="6"/>
                  </a:cubicBezTo>
                  <a:cubicBezTo>
                    <a:pt x="571" y="2"/>
                    <a:pt x="564" y="0"/>
                    <a:pt x="556" y="0"/>
                  </a:cubicBezTo>
                  <a:cubicBezTo>
                    <a:pt x="556" y="0"/>
                    <a:pt x="556" y="0"/>
                    <a:pt x="556" y="0"/>
                  </a:cubicBezTo>
                </a:path>
              </a:pathLst>
            </a:custGeom>
            <a:solidFill>
              <a:srgbClr val="99CC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1" name="Freeform 95"/>
            <p:cNvSpPr>
              <a:spLocks/>
            </p:cNvSpPr>
            <p:nvPr/>
          </p:nvSpPr>
          <p:spPr bwMode="auto">
            <a:xfrm>
              <a:off x="4584700" y="1293813"/>
              <a:ext cx="2336800" cy="3711575"/>
            </a:xfrm>
            <a:custGeom>
              <a:avLst/>
              <a:gdLst/>
              <a:ahLst/>
              <a:cxnLst>
                <a:cxn ang="0">
                  <a:pos x="599" y="10"/>
                </a:cxn>
                <a:cxn ang="0">
                  <a:pos x="598" y="12"/>
                </a:cxn>
                <a:cxn ang="0">
                  <a:pos x="613" y="30"/>
                </a:cxn>
                <a:cxn ang="0">
                  <a:pos x="617" y="58"/>
                </a:cxn>
                <a:cxn ang="0">
                  <a:pos x="591" y="156"/>
                </a:cxn>
                <a:cxn ang="0">
                  <a:pos x="256" y="667"/>
                </a:cxn>
                <a:cxn ang="0">
                  <a:pos x="82" y="883"/>
                </a:cxn>
                <a:cxn ang="0">
                  <a:pos x="28" y="948"/>
                </a:cxn>
                <a:cxn ang="0">
                  <a:pos x="13" y="966"/>
                </a:cxn>
                <a:cxn ang="0">
                  <a:pos x="8" y="972"/>
                </a:cxn>
                <a:cxn ang="0">
                  <a:pos x="10" y="974"/>
                </a:cxn>
                <a:cxn ang="0">
                  <a:pos x="13" y="975"/>
                </a:cxn>
                <a:cxn ang="0">
                  <a:pos x="17" y="964"/>
                </a:cxn>
                <a:cxn ang="0">
                  <a:pos x="254" y="444"/>
                </a:cxn>
                <a:cxn ang="0">
                  <a:pos x="429" y="140"/>
                </a:cxn>
                <a:cxn ang="0">
                  <a:pos x="510" y="42"/>
                </a:cxn>
                <a:cxn ang="0">
                  <a:pos x="545" y="15"/>
                </a:cxn>
                <a:cxn ang="0">
                  <a:pos x="576" y="6"/>
                </a:cxn>
                <a:cxn ang="0">
                  <a:pos x="598" y="12"/>
                </a:cxn>
                <a:cxn ang="0">
                  <a:pos x="599" y="10"/>
                </a:cxn>
                <a:cxn ang="0">
                  <a:pos x="601" y="7"/>
                </a:cxn>
                <a:cxn ang="0">
                  <a:pos x="576" y="0"/>
                </a:cxn>
                <a:cxn ang="0">
                  <a:pos x="540" y="11"/>
                </a:cxn>
                <a:cxn ang="0">
                  <a:pos x="463" y="84"/>
                </a:cxn>
                <a:cxn ang="0">
                  <a:pos x="312" y="322"/>
                </a:cxn>
                <a:cxn ang="0">
                  <a:pos x="7" y="973"/>
                </a:cxn>
                <a:cxn ang="0">
                  <a:pos x="0" y="990"/>
                </a:cxn>
                <a:cxn ang="0">
                  <a:pos x="12" y="976"/>
                </a:cxn>
                <a:cxn ang="0">
                  <a:pos x="318" y="596"/>
                </a:cxn>
                <a:cxn ang="0">
                  <a:pos x="528" y="291"/>
                </a:cxn>
                <a:cxn ang="0">
                  <a:pos x="597" y="158"/>
                </a:cxn>
                <a:cxn ang="0">
                  <a:pos x="623" y="58"/>
                </a:cxn>
                <a:cxn ang="0">
                  <a:pos x="618" y="28"/>
                </a:cxn>
                <a:cxn ang="0">
                  <a:pos x="601" y="7"/>
                </a:cxn>
                <a:cxn ang="0">
                  <a:pos x="599" y="10"/>
                </a:cxn>
              </a:cxnLst>
              <a:rect l="0" t="0" r="r" b="b"/>
              <a:pathLst>
                <a:path w="623" h="990">
                  <a:moveTo>
                    <a:pt x="599" y="10"/>
                  </a:moveTo>
                  <a:cubicBezTo>
                    <a:pt x="598" y="12"/>
                    <a:pt x="598" y="12"/>
                    <a:pt x="598" y="12"/>
                  </a:cubicBezTo>
                  <a:cubicBezTo>
                    <a:pt x="604" y="17"/>
                    <a:pt x="609" y="23"/>
                    <a:pt x="613" y="30"/>
                  </a:cubicBezTo>
                  <a:cubicBezTo>
                    <a:pt x="616" y="38"/>
                    <a:pt x="617" y="47"/>
                    <a:pt x="617" y="58"/>
                  </a:cubicBezTo>
                  <a:cubicBezTo>
                    <a:pt x="617" y="83"/>
                    <a:pt x="608" y="117"/>
                    <a:pt x="591" y="156"/>
                  </a:cubicBezTo>
                  <a:cubicBezTo>
                    <a:pt x="533" y="293"/>
                    <a:pt x="387" y="497"/>
                    <a:pt x="256" y="667"/>
                  </a:cubicBezTo>
                  <a:cubicBezTo>
                    <a:pt x="190" y="752"/>
                    <a:pt x="128" y="828"/>
                    <a:pt x="82" y="883"/>
                  </a:cubicBezTo>
                  <a:cubicBezTo>
                    <a:pt x="60" y="911"/>
                    <a:pt x="41" y="933"/>
                    <a:pt x="28" y="948"/>
                  </a:cubicBezTo>
                  <a:cubicBezTo>
                    <a:pt x="21" y="956"/>
                    <a:pt x="16" y="962"/>
                    <a:pt x="13" y="966"/>
                  </a:cubicBezTo>
                  <a:cubicBezTo>
                    <a:pt x="9" y="970"/>
                    <a:pt x="8" y="972"/>
                    <a:pt x="8" y="972"/>
                  </a:cubicBezTo>
                  <a:cubicBezTo>
                    <a:pt x="10" y="974"/>
                    <a:pt x="10" y="974"/>
                    <a:pt x="10" y="974"/>
                  </a:cubicBezTo>
                  <a:cubicBezTo>
                    <a:pt x="13" y="975"/>
                    <a:pt x="13" y="975"/>
                    <a:pt x="13" y="975"/>
                  </a:cubicBezTo>
                  <a:cubicBezTo>
                    <a:pt x="13" y="975"/>
                    <a:pt x="14" y="971"/>
                    <a:pt x="17" y="964"/>
                  </a:cubicBezTo>
                  <a:cubicBezTo>
                    <a:pt x="39" y="911"/>
                    <a:pt x="139" y="671"/>
                    <a:pt x="254" y="444"/>
                  </a:cubicBezTo>
                  <a:cubicBezTo>
                    <a:pt x="312" y="331"/>
                    <a:pt x="373" y="221"/>
                    <a:pt x="429" y="140"/>
                  </a:cubicBezTo>
                  <a:cubicBezTo>
                    <a:pt x="458" y="99"/>
                    <a:pt x="485" y="65"/>
                    <a:pt x="510" y="42"/>
                  </a:cubicBezTo>
                  <a:cubicBezTo>
                    <a:pt x="522" y="30"/>
                    <a:pt x="534" y="21"/>
                    <a:pt x="545" y="15"/>
                  </a:cubicBezTo>
                  <a:cubicBezTo>
                    <a:pt x="556" y="9"/>
                    <a:pt x="567" y="6"/>
                    <a:pt x="576" y="6"/>
                  </a:cubicBezTo>
                  <a:cubicBezTo>
                    <a:pt x="584" y="6"/>
                    <a:pt x="591" y="8"/>
                    <a:pt x="598" y="12"/>
                  </a:cubicBezTo>
                  <a:cubicBezTo>
                    <a:pt x="599" y="10"/>
                    <a:pt x="599" y="10"/>
                    <a:pt x="599" y="10"/>
                  </a:cubicBezTo>
                  <a:cubicBezTo>
                    <a:pt x="601" y="7"/>
                    <a:pt x="601" y="7"/>
                    <a:pt x="601" y="7"/>
                  </a:cubicBezTo>
                  <a:cubicBezTo>
                    <a:pt x="593" y="2"/>
                    <a:pt x="585" y="0"/>
                    <a:pt x="576" y="0"/>
                  </a:cubicBezTo>
                  <a:cubicBezTo>
                    <a:pt x="565" y="0"/>
                    <a:pt x="553" y="4"/>
                    <a:pt x="540" y="11"/>
                  </a:cubicBezTo>
                  <a:cubicBezTo>
                    <a:pt x="516" y="25"/>
                    <a:pt x="491" y="50"/>
                    <a:pt x="463" y="84"/>
                  </a:cubicBezTo>
                  <a:cubicBezTo>
                    <a:pt x="416" y="143"/>
                    <a:pt x="363" y="228"/>
                    <a:pt x="312" y="322"/>
                  </a:cubicBezTo>
                  <a:cubicBezTo>
                    <a:pt x="157" y="605"/>
                    <a:pt x="7" y="973"/>
                    <a:pt x="7" y="973"/>
                  </a:cubicBezTo>
                  <a:cubicBezTo>
                    <a:pt x="0" y="990"/>
                    <a:pt x="0" y="990"/>
                    <a:pt x="0" y="990"/>
                  </a:cubicBezTo>
                  <a:cubicBezTo>
                    <a:pt x="12" y="976"/>
                    <a:pt x="12" y="976"/>
                    <a:pt x="12" y="976"/>
                  </a:cubicBezTo>
                  <a:cubicBezTo>
                    <a:pt x="12" y="976"/>
                    <a:pt x="165" y="799"/>
                    <a:pt x="318" y="596"/>
                  </a:cubicBezTo>
                  <a:cubicBezTo>
                    <a:pt x="394" y="495"/>
                    <a:pt x="470" y="387"/>
                    <a:pt x="528" y="291"/>
                  </a:cubicBezTo>
                  <a:cubicBezTo>
                    <a:pt x="556" y="243"/>
                    <a:pt x="580" y="198"/>
                    <a:pt x="597" y="158"/>
                  </a:cubicBezTo>
                  <a:cubicBezTo>
                    <a:pt x="614" y="119"/>
                    <a:pt x="623" y="85"/>
                    <a:pt x="623" y="58"/>
                  </a:cubicBezTo>
                  <a:cubicBezTo>
                    <a:pt x="623" y="47"/>
                    <a:pt x="622" y="37"/>
                    <a:pt x="618" y="28"/>
                  </a:cubicBezTo>
                  <a:cubicBezTo>
                    <a:pt x="614" y="20"/>
                    <a:pt x="609" y="12"/>
                    <a:pt x="601" y="7"/>
                  </a:cubicBezTo>
                  <a:cubicBezTo>
                    <a:pt x="599" y="10"/>
                    <a:pt x="599" y="10"/>
                    <a:pt x="599" y="10"/>
                  </a:cubicBezTo>
                </a:path>
              </a:pathLst>
            </a:custGeom>
            <a:solidFill>
              <a:srgbClr val="0B52F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2" name="Freeform 96"/>
            <p:cNvSpPr>
              <a:spLocks/>
            </p:cNvSpPr>
            <p:nvPr/>
          </p:nvSpPr>
          <p:spPr bwMode="auto">
            <a:xfrm>
              <a:off x="4595813" y="3044826"/>
              <a:ext cx="555625" cy="1878013"/>
            </a:xfrm>
            <a:custGeom>
              <a:avLst/>
              <a:gdLst/>
              <a:ahLst/>
              <a:cxnLst>
                <a:cxn ang="0">
                  <a:pos x="126" y="0"/>
                </a:cxn>
                <a:cxn ang="0">
                  <a:pos x="126" y="3"/>
                </a:cxn>
                <a:cxn ang="0">
                  <a:pos x="120" y="2"/>
                </a:cxn>
                <a:cxn ang="0">
                  <a:pos x="106" y="6"/>
                </a:cxn>
                <a:cxn ang="0">
                  <a:pos x="93" y="20"/>
                </a:cxn>
                <a:cxn ang="0">
                  <a:pos x="68" y="72"/>
                </a:cxn>
                <a:cxn ang="0">
                  <a:pos x="30" y="234"/>
                </a:cxn>
                <a:cxn ang="0">
                  <a:pos x="23" y="283"/>
                </a:cxn>
                <a:cxn ang="0">
                  <a:pos x="8" y="403"/>
                </a:cxn>
                <a:cxn ang="0">
                  <a:pos x="0" y="501"/>
                </a:cxn>
                <a:cxn ang="0">
                  <a:pos x="7" y="484"/>
                </a:cxn>
                <a:cxn ang="0">
                  <a:pos x="42" y="403"/>
                </a:cxn>
                <a:cxn ang="0">
                  <a:pos x="123" y="178"/>
                </a:cxn>
                <a:cxn ang="0">
                  <a:pos x="148" y="51"/>
                </a:cxn>
                <a:cxn ang="0">
                  <a:pos x="144" y="24"/>
                </a:cxn>
                <a:cxn ang="0">
                  <a:pos x="135" y="8"/>
                </a:cxn>
                <a:cxn ang="0">
                  <a:pos x="126" y="3"/>
                </a:cxn>
                <a:cxn ang="0">
                  <a:pos x="126" y="0"/>
                </a:cxn>
                <a:cxn ang="0">
                  <a:pos x="126" y="0"/>
                </a:cxn>
              </a:cxnLst>
              <a:rect l="0" t="0" r="r" b="b"/>
              <a:pathLst>
                <a:path w="148" h="501">
                  <a:moveTo>
                    <a:pt x="126" y="0"/>
                  </a:moveTo>
                  <a:cubicBezTo>
                    <a:pt x="126" y="3"/>
                    <a:pt x="126" y="3"/>
                    <a:pt x="126" y="3"/>
                  </a:cubicBezTo>
                  <a:cubicBezTo>
                    <a:pt x="124" y="2"/>
                    <a:pt x="122" y="2"/>
                    <a:pt x="120" y="2"/>
                  </a:cubicBezTo>
                  <a:cubicBezTo>
                    <a:pt x="115" y="2"/>
                    <a:pt x="111" y="3"/>
                    <a:pt x="106" y="6"/>
                  </a:cubicBezTo>
                  <a:cubicBezTo>
                    <a:pt x="102" y="10"/>
                    <a:pt x="97" y="14"/>
                    <a:pt x="93" y="20"/>
                  </a:cubicBezTo>
                  <a:cubicBezTo>
                    <a:pt x="84" y="32"/>
                    <a:pt x="75" y="50"/>
                    <a:pt x="68" y="72"/>
                  </a:cubicBezTo>
                  <a:cubicBezTo>
                    <a:pt x="52" y="115"/>
                    <a:pt x="40" y="174"/>
                    <a:pt x="30" y="234"/>
                  </a:cubicBezTo>
                  <a:cubicBezTo>
                    <a:pt x="27" y="251"/>
                    <a:pt x="25" y="267"/>
                    <a:pt x="23" y="283"/>
                  </a:cubicBezTo>
                  <a:cubicBezTo>
                    <a:pt x="19" y="324"/>
                    <a:pt x="14" y="366"/>
                    <a:pt x="8" y="403"/>
                  </a:cubicBezTo>
                  <a:cubicBezTo>
                    <a:pt x="4" y="446"/>
                    <a:pt x="1" y="481"/>
                    <a:pt x="0" y="501"/>
                  </a:cubicBezTo>
                  <a:cubicBezTo>
                    <a:pt x="2" y="496"/>
                    <a:pt x="4" y="491"/>
                    <a:pt x="7" y="484"/>
                  </a:cubicBezTo>
                  <a:cubicBezTo>
                    <a:pt x="16" y="464"/>
                    <a:pt x="28" y="436"/>
                    <a:pt x="42" y="403"/>
                  </a:cubicBezTo>
                  <a:cubicBezTo>
                    <a:pt x="69" y="337"/>
                    <a:pt x="102" y="253"/>
                    <a:pt x="123" y="178"/>
                  </a:cubicBezTo>
                  <a:cubicBezTo>
                    <a:pt x="138" y="128"/>
                    <a:pt x="148" y="83"/>
                    <a:pt x="148" y="51"/>
                  </a:cubicBezTo>
                  <a:cubicBezTo>
                    <a:pt x="148" y="40"/>
                    <a:pt x="147" y="31"/>
                    <a:pt x="144" y="24"/>
                  </a:cubicBezTo>
                  <a:cubicBezTo>
                    <a:pt x="142" y="17"/>
                    <a:pt x="139" y="11"/>
                    <a:pt x="135" y="8"/>
                  </a:cubicBezTo>
                  <a:cubicBezTo>
                    <a:pt x="133" y="5"/>
                    <a:pt x="130" y="4"/>
                    <a:pt x="126" y="3"/>
                  </a:cubicBezTo>
                  <a:cubicBezTo>
                    <a:pt x="126" y="0"/>
                    <a:pt x="126" y="0"/>
                    <a:pt x="126" y="0"/>
                  </a:cubicBezTo>
                  <a:cubicBezTo>
                    <a:pt x="126" y="0"/>
                    <a:pt x="126" y="0"/>
                    <a:pt x="126" y="0"/>
                  </a:cubicBezTo>
                </a:path>
              </a:pathLst>
            </a:custGeom>
            <a:solidFill>
              <a:srgbClr val="99CC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3" name="Freeform 97"/>
            <p:cNvSpPr>
              <a:spLocks/>
            </p:cNvSpPr>
            <p:nvPr/>
          </p:nvSpPr>
          <p:spPr bwMode="auto">
            <a:xfrm>
              <a:off x="4562475" y="3028951"/>
              <a:ext cx="608013" cy="2014538"/>
            </a:xfrm>
            <a:custGeom>
              <a:avLst/>
              <a:gdLst/>
              <a:ahLst/>
              <a:cxnLst>
                <a:cxn ang="0">
                  <a:pos x="135" y="4"/>
                </a:cxn>
                <a:cxn ang="0">
                  <a:pos x="136" y="1"/>
                </a:cxn>
                <a:cxn ang="0">
                  <a:pos x="129" y="0"/>
                </a:cxn>
                <a:cxn ang="0">
                  <a:pos x="111" y="6"/>
                </a:cxn>
                <a:cxn ang="0">
                  <a:pos x="82" y="46"/>
                </a:cxn>
                <a:cxn ang="0">
                  <a:pos x="45" y="173"/>
                </a:cxn>
                <a:cxn ang="0">
                  <a:pos x="1" y="521"/>
                </a:cxn>
                <a:cxn ang="0">
                  <a:pos x="0" y="537"/>
                </a:cxn>
                <a:cxn ang="0">
                  <a:pos x="7" y="522"/>
                </a:cxn>
                <a:cxn ang="0">
                  <a:pos x="85" y="338"/>
                </a:cxn>
                <a:cxn ang="0">
                  <a:pos x="138" y="184"/>
                </a:cxn>
                <a:cxn ang="0">
                  <a:pos x="162" y="55"/>
                </a:cxn>
                <a:cxn ang="0">
                  <a:pos x="157" y="19"/>
                </a:cxn>
                <a:cxn ang="0">
                  <a:pos x="148" y="7"/>
                </a:cxn>
                <a:cxn ang="0">
                  <a:pos x="136" y="1"/>
                </a:cxn>
                <a:cxn ang="0">
                  <a:pos x="135" y="4"/>
                </a:cxn>
                <a:cxn ang="0">
                  <a:pos x="135" y="7"/>
                </a:cxn>
                <a:cxn ang="0">
                  <a:pos x="144" y="12"/>
                </a:cxn>
                <a:cxn ang="0">
                  <a:pos x="153" y="28"/>
                </a:cxn>
                <a:cxn ang="0">
                  <a:pos x="157" y="55"/>
                </a:cxn>
                <a:cxn ang="0">
                  <a:pos x="132" y="182"/>
                </a:cxn>
                <a:cxn ang="0">
                  <a:pos x="51" y="407"/>
                </a:cxn>
                <a:cxn ang="0">
                  <a:pos x="16" y="488"/>
                </a:cxn>
                <a:cxn ang="0">
                  <a:pos x="6" y="512"/>
                </a:cxn>
                <a:cxn ang="0">
                  <a:pos x="2" y="520"/>
                </a:cxn>
                <a:cxn ang="0">
                  <a:pos x="4" y="521"/>
                </a:cxn>
                <a:cxn ang="0">
                  <a:pos x="7" y="521"/>
                </a:cxn>
                <a:cxn ang="0">
                  <a:pos x="8" y="516"/>
                </a:cxn>
                <a:cxn ang="0">
                  <a:pos x="39" y="238"/>
                </a:cxn>
                <a:cxn ang="0">
                  <a:pos x="77" y="76"/>
                </a:cxn>
                <a:cxn ang="0">
                  <a:pos x="102" y="24"/>
                </a:cxn>
                <a:cxn ang="0">
                  <a:pos x="115" y="10"/>
                </a:cxn>
                <a:cxn ang="0">
                  <a:pos x="129" y="6"/>
                </a:cxn>
                <a:cxn ang="0">
                  <a:pos x="135" y="7"/>
                </a:cxn>
                <a:cxn ang="0">
                  <a:pos x="135" y="4"/>
                </a:cxn>
              </a:cxnLst>
              <a:rect l="0" t="0" r="r" b="b"/>
              <a:pathLst>
                <a:path w="162" h="537">
                  <a:moveTo>
                    <a:pt x="135" y="4"/>
                  </a:moveTo>
                  <a:cubicBezTo>
                    <a:pt x="136" y="1"/>
                    <a:pt x="136" y="1"/>
                    <a:pt x="136" y="1"/>
                  </a:cubicBezTo>
                  <a:cubicBezTo>
                    <a:pt x="134" y="0"/>
                    <a:pt x="131" y="0"/>
                    <a:pt x="129" y="0"/>
                  </a:cubicBezTo>
                  <a:cubicBezTo>
                    <a:pt x="123" y="0"/>
                    <a:pt x="117" y="2"/>
                    <a:pt x="111" y="6"/>
                  </a:cubicBezTo>
                  <a:cubicBezTo>
                    <a:pt x="100" y="14"/>
                    <a:pt x="91" y="28"/>
                    <a:pt x="82" y="46"/>
                  </a:cubicBezTo>
                  <a:cubicBezTo>
                    <a:pt x="68" y="78"/>
                    <a:pt x="55" y="123"/>
                    <a:pt x="45" y="173"/>
                  </a:cubicBezTo>
                  <a:cubicBezTo>
                    <a:pt x="14" y="325"/>
                    <a:pt x="1" y="521"/>
                    <a:pt x="1" y="521"/>
                  </a:cubicBezTo>
                  <a:cubicBezTo>
                    <a:pt x="0" y="537"/>
                    <a:pt x="0" y="537"/>
                    <a:pt x="0" y="537"/>
                  </a:cubicBezTo>
                  <a:cubicBezTo>
                    <a:pt x="7" y="522"/>
                    <a:pt x="7" y="522"/>
                    <a:pt x="7" y="522"/>
                  </a:cubicBezTo>
                  <a:cubicBezTo>
                    <a:pt x="7" y="522"/>
                    <a:pt x="46" y="439"/>
                    <a:pt x="85" y="338"/>
                  </a:cubicBezTo>
                  <a:cubicBezTo>
                    <a:pt x="104" y="288"/>
                    <a:pt x="124" y="234"/>
                    <a:pt x="138" y="184"/>
                  </a:cubicBezTo>
                  <a:cubicBezTo>
                    <a:pt x="153" y="134"/>
                    <a:pt x="162" y="88"/>
                    <a:pt x="162" y="55"/>
                  </a:cubicBezTo>
                  <a:cubicBezTo>
                    <a:pt x="162" y="40"/>
                    <a:pt x="161" y="28"/>
                    <a:pt x="157" y="19"/>
                  </a:cubicBezTo>
                  <a:cubicBezTo>
                    <a:pt x="155" y="14"/>
                    <a:pt x="152" y="10"/>
                    <a:pt x="148" y="7"/>
                  </a:cubicBezTo>
                  <a:cubicBezTo>
                    <a:pt x="145" y="4"/>
                    <a:pt x="141" y="2"/>
                    <a:pt x="136" y="1"/>
                  </a:cubicBezTo>
                  <a:cubicBezTo>
                    <a:pt x="135" y="4"/>
                    <a:pt x="135" y="4"/>
                    <a:pt x="135" y="4"/>
                  </a:cubicBezTo>
                  <a:cubicBezTo>
                    <a:pt x="135" y="7"/>
                    <a:pt x="135" y="7"/>
                    <a:pt x="135" y="7"/>
                  </a:cubicBezTo>
                  <a:cubicBezTo>
                    <a:pt x="139" y="8"/>
                    <a:pt x="142" y="9"/>
                    <a:pt x="144" y="12"/>
                  </a:cubicBezTo>
                  <a:cubicBezTo>
                    <a:pt x="148" y="15"/>
                    <a:pt x="151" y="21"/>
                    <a:pt x="153" y="28"/>
                  </a:cubicBezTo>
                  <a:cubicBezTo>
                    <a:pt x="156" y="35"/>
                    <a:pt x="157" y="44"/>
                    <a:pt x="157" y="55"/>
                  </a:cubicBezTo>
                  <a:cubicBezTo>
                    <a:pt x="157" y="87"/>
                    <a:pt x="147" y="132"/>
                    <a:pt x="132" y="182"/>
                  </a:cubicBezTo>
                  <a:cubicBezTo>
                    <a:pt x="111" y="257"/>
                    <a:pt x="78" y="341"/>
                    <a:pt x="51" y="407"/>
                  </a:cubicBezTo>
                  <a:cubicBezTo>
                    <a:pt x="37" y="440"/>
                    <a:pt x="25" y="468"/>
                    <a:pt x="16" y="488"/>
                  </a:cubicBezTo>
                  <a:cubicBezTo>
                    <a:pt x="12" y="498"/>
                    <a:pt x="8" y="506"/>
                    <a:pt x="6" y="512"/>
                  </a:cubicBezTo>
                  <a:cubicBezTo>
                    <a:pt x="3" y="517"/>
                    <a:pt x="2" y="520"/>
                    <a:pt x="2" y="520"/>
                  </a:cubicBezTo>
                  <a:cubicBezTo>
                    <a:pt x="4" y="521"/>
                    <a:pt x="4" y="521"/>
                    <a:pt x="4" y="521"/>
                  </a:cubicBezTo>
                  <a:cubicBezTo>
                    <a:pt x="7" y="521"/>
                    <a:pt x="7" y="521"/>
                    <a:pt x="7" y="521"/>
                  </a:cubicBezTo>
                  <a:cubicBezTo>
                    <a:pt x="7" y="521"/>
                    <a:pt x="8" y="519"/>
                    <a:pt x="8" y="516"/>
                  </a:cubicBezTo>
                  <a:cubicBezTo>
                    <a:pt x="10" y="487"/>
                    <a:pt x="19" y="359"/>
                    <a:pt x="39" y="238"/>
                  </a:cubicBezTo>
                  <a:cubicBezTo>
                    <a:pt x="49" y="178"/>
                    <a:pt x="61" y="119"/>
                    <a:pt x="77" y="76"/>
                  </a:cubicBezTo>
                  <a:cubicBezTo>
                    <a:pt x="84" y="54"/>
                    <a:pt x="93" y="36"/>
                    <a:pt x="102" y="24"/>
                  </a:cubicBezTo>
                  <a:cubicBezTo>
                    <a:pt x="106" y="18"/>
                    <a:pt x="111" y="14"/>
                    <a:pt x="115" y="10"/>
                  </a:cubicBezTo>
                  <a:cubicBezTo>
                    <a:pt x="120" y="7"/>
                    <a:pt x="124" y="6"/>
                    <a:pt x="129" y="6"/>
                  </a:cubicBezTo>
                  <a:cubicBezTo>
                    <a:pt x="131" y="6"/>
                    <a:pt x="133" y="6"/>
                    <a:pt x="135" y="7"/>
                  </a:cubicBezTo>
                  <a:cubicBezTo>
                    <a:pt x="135" y="4"/>
                    <a:pt x="135" y="4"/>
                    <a:pt x="135" y="4"/>
                  </a:cubicBezTo>
                </a:path>
              </a:pathLst>
            </a:custGeom>
            <a:solidFill>
              <a:srgbClr val="0B52F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4" name="Freeform 98"/>
            <p:cNvSpPr>
              <a:spLocks/>
            </p:cNvSpPr>
            <p:nvPr/>
          </p:nvSpPr>
          <p:spPr bwMode="auto">
            <a:xfrm>
              <a:off x="4210050" y="3389313"/>
              <a:ext cx="490538" cy="1582738"/>
            </a:xfrm>
            <a:custGeom>
              <a:avLst/>
              <a:gdLst/>
              <a:ahLst/>
              <a:cxnLst>
                <a:cxn ang="0">
                  <a:pos x="89" y="0"/>
                </a:cxn>
                <a:cxn ang="0">
                  <a:pos x="89" y="0"/>
                </a:cxn>
                <a:cxn ang="0">
                  <a:pos x="92" y="422"/>
                </a:cxn>
                <a:cxn ang="0">
                  <a:pos x="98" y="391"/>
                </a:cxn>
                <a:cxn ang="0">
                  <a:pos x="129" y="130"/>
                </a:cxn>
                <a:cxn ang="0">
                  <a:pos x="89" y="0"/>
                </a:cxn>
              </a:cxnLst>
              <a:rect l="0" t="0" r="r" b="b"/>
              <a:pathLst>
                <a:path w="131" h="422">
                  <a:moveTo>
                    <a:pt x="89" y="0"/>
                  </a:moveTo>
                  <a:cubicBezTo>
                    <a:pt x="89" y="0"/>
                    <a:pt x="89" y="0"/>
                    <a:pt x="89" y="0"/>
                  </a:cubicBezTo>
                  <a:cubicBezTo>
                    <a:pt x="0" y="1"/>
                    <a:pt x="92" y="422"/>
                    <a:pt x="92" y="422"/>
                  </a:cubicBezTo>
                  <a:cubicBezTo>
                    <a:pt x="92" y="422"/>
                    <a:pt x="94" y="411"/>
                    <a:pt x="98" y="391"/>
                  </a:cubicBezTo>
                  <a:cubicBezTo>
                    <a:pt x="102" y="338"/>
                    <a:pt x="112" y="230"/>
                    <a:pt x="129" y="130"/>
                  </a:cubicBezTo>
                  <a:cubicBezTo>
                    <a:pt x="131" y="57"/>
                    <a:pt x="122" y="0"/>
                    <a:pt x="89" y="0"/>
                  </a:cubicBezTo>
                </a:path>
              </a:pathLst>
            </a:custGeom>
            <a:solidFill>
              <a:srgbClr val="99CC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5" name="Freeform 99"/>
            <p:cNvSpPr>
              <a:spLocks/>
            </p:cNvSpPr>
            <p:nvPr/>
          </p:nvSpPr>
          <p:spPr bwMode="auto">
            <a:xfrm>
              <a:off x="4625975" y="4105276"/>
              <a:ext cx="57150" cy="450850"/>
            </a:xfrm>
            <a:custGeom>
              <a:avLst/>
              <a:gdLst/>
              <a:ahLst/>
              <a:cxnLst>
                <a:cxn ang="0">
                  <a:pos x="15" y="0"/>
                </a:cxn>
                <a:cxn ang="0">
                  <a:pos x="0" y="120"/>
                </a:cxn>
                <a:cxn ang="0">
                  <a:pos x="15" y="0"/>
                </a:cxn>
              </a:cxnLst>
              <a:rect l="0" t="0" r="r" b="b"/>
              <a:pathLst>
                <a:path w="15" h="120">
                  <a:moveTo>
                    <a:pt x="15" y="0"/>
                  </a:moveTo>
                  <a:cubicBezTo>
                    <a:pt x="9" y="43"/>
                    <a:pt x="4" y="84"/>
                    <a:pt x="0" y="120"/>
                  </a:cubicBezTo>
                  <a:cubicBezTo>
                    <a:pt x="6" y="83"/>
                    <a:pt x="11" y="41"/>
                    <a:pt x="15" y="0"/>
                  </a:cubicBezTo>
                </a:path>
              </a:pathLst>
            </a:custGeom>
            <a:solidFill>
              <a:srgbClr val="65B2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6" name="Freeform 100"/>
            <p:cNvSpPr>
              <a:spLocks/>
            </p:cNvSpPr>
            <p:nvPr/>
          </p:nvSpPr>
          <p:spPr bwMode="auto">
            <a:xfrm>
              <a:off x="4576763" y="3876676"/>
              <a:ext cx="117475" cy="979488"/>
            </a:xfrm>
            <a:custGeom>
              <a:avLst/>
              <a:gdLst/>
              <a:ahLst/>
              <a:cxnLst>
                <a:cxn ang="0">
                  <a:pos x="31" y="0"/>
                </a:cxn>
                <a:cxn ang="0">
                  <a:pos x="0" y="261"/>
                </a:cxn>
                <a:cxn ang="0">
                  <a:pos x="13" y="181"/>
                </a:cxn>
                <a:cxn ang="0">
                  <a:pos x="28" y="61"/>
                </a:cxn>
                <a:cxn ang="0">
                  <a:pos x="31" y="0"/>
                </a:cxn>
              </a:cxnLst>
              <a:rect l="0" t="0" r="r" b="b"/>
              <a:pathLst>
                <a:path w="31" h="261">
                  <a:moveTo>
                    <a:pt x="31" y="0"/>
                  </a:moveTo>
                  <a:cubicBezTo>
                    <a:pt x="14" y="100"/>
                    <a:pt x="4" y="208"/>
                    <a:pt x="0" y="261"/>
                  </a:cubicBezTo>
                  <a:cubicBezTo>
                    <a:pt x="4" y="241"/>
                    <a:pt x="8" y="213"/>
                    <a:pt x="13" y="181"/>
                  </a:cubicBezTo>
                  <a:cubicBezTo>
                    <a:pt x="17" y="145"/>
                    <a:pt x="22" y="104"/>
                    <a:pt x="28" y="61"/>
                  </a:cubicBezTo>
                  <a:cubicBezTo>
                    <a:pt x="29" y="40"/>
                    <a:pt x="31" y="19"/>
                    <a:pt x="31" y="0"/>
                  </a:cubicBezTo>
                </a:path>
              </a:pathLst>
            </a:custGeom>
            <a:solidFill>
              <a:srgbClr val="1F76F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7" name="Freeform 101"/>
            <p:cNvSpPr>
              <a:spLocks/>
            </p:cNvSpPr>
            <p:nvPr/>
          </p:nvSpPr>
          <p:spPr bwMode="auto">
            <a:xfrm>
              <a:off x="4210050" y="3386138"/>
              <a:ext cx="666750" cy="1585913"/>
            </a:xfrm>
            <a:custGeom>
              <a:avLst/>
              <a:gdLst/>
              <a:ahLst/>
              <a:cxnLst>
                <a:cxn ang="0">
                  <a:pos x="89" y="1"/>
                </a:cxn>
                <a:cxn ang="0">
                  <a:pos x="92" y="423"/>
                </a:cxn>
                <a:cxn ang="0">
                  <a:pos x="89" y="1"/>
                </a:cxn>
              </a:cxnLst>
              <a:rect l="0" t="0" r="r" b="b"/>
              <a:pathLst>
                <a:path w="178" h="423">
                  <a:moveTo>
                    <a:pt x="89" y="1"/>
                  </a:moveTo>
                  <a:cubicBezTo>
                    <a:pt x="0" y="2"/>
                    <a:pt x="92" y="423"/>
                    <a:pt x="92" y="423"/>
                  </a:cubicBezTo>
                  <a:cubicBezTo>
                    <a:pt x="92" y="423"/>
                    <a:pt x="178" y="0"/>
                    <a:pt x="89" y="1"/>
                  </a:cubicBezTo>
                  <a:close/>
                </a:path>
              </a:pathLst>
            </a:custGeom>
            <a:noFill/>
            <a:ln w="23813" cap="flat">
              <a:solidFill>
                <a:srgbClr val="0B52FC"/>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98" name="Freeform 102"/>
            <p:cNvSpPr>
              <a:spLocks/>
            </p:cNvSpPr>
            <p:nvPr/>
          </p:nvSpPr>
          <p:spPr bwMode="auto">
            <a:xfrm>
              <a:off x="4637088" y="3686176"/>
              <a:ext cx="1503363" cy="1266825"/>
            </a:xfrm>
            <a:custGeom>
              <a:avLst/>
              <a:gdLst/>
              <a:ahLst/>
              <a:cxnLst>
                <a:cxn ang="0">
                  <a:pos x="376" y="0"/>
                </a:cxn>
                <a:cxn ang="0">
                  <a:pos x="336" y="13"/>
                </a:cxn>
                <a:cxn ang="0">
                  <a:pos x="283" y="48"/>
                </a:cxn>
                <a:cxn ang="0">
                  <a:pos x="163" y="159"/>
                </a:cxn>
                <a:cxn ang="0">
                  <a:pos x="0" y="338"/>
                </a:cxn>
                <a:cxn ang="0">
                  <a:pos x="16" y="329"/>
                </a:cxn>
                <a:cxn ang="0">
                  <a:pos x="84" y="288"/>
                </a:cxn>
                <a:cxn ang="0">
                  <a:pos x="188" y="222"/>
                </a:cxn>
                <a:cxn ang="0">
                  <a:pos x="288" y="151"/>
                </a:cxn>
                <a:cxn ang="0">
                  <a:pos x="383" y="62"/>
                </a:cxn>
                <a:cxn ang="0">
                  <a:pos x="401" y="23"/>
                </a:cxn>
                <a:cxn ang="0">
                  <a:pos x="396" y="8"/>
                </a:cxn>
                <a:cxn ang="0">
                  <a:pos x="396" y="8"/>
                </a:cxn>
                <a:cxn ang="0">
                  <a:pos x="376" y="0"/>
                </a:cxn>
                <a:cxn ang="0">
                  <a:pos x="376" y="0"/>
                </a:cxn>
              </a:cxnLst>
              <a:rect l="0" t="0" r="r" b="b"/>
              <a:pathLst>
                <a:path w="401" h="338">
                  <a:moveTo>
                    <a:pt x="376" y="0"/>
                  </a:moveTo>
                  <a:cubicBezTo>
                    <a:pt x="365" y="0"/>
                    <a:pt x="352" y="5"/>
                    <a:pt x="336" y="13"/>
                  </a:cubicBezTo>
                  <a:cubicBezTo>
                    <a:pt x="320" y="21"/>
                    <a:pt x="302" y="34"/>
                    <a:pt x="283" y="48"/>
                  </a:cubicBezTo>
                  <a:cubicBezTo>
                    <a:pt x="246" y="78"/>
                    <a:pt x="203" y="118"/>
                    <a:pt x="163" y="159"/>
                  </a:cubicBezTo>
                  <a:cubicBezTo>
                    <a:pt x="91" y="232"/>
                    <a:pt x="25" y="308"/>
                    <a:pt x="0" y="338"/>
                  </a:cubicBezTo>
                  <a:cubicBezTo>
                    <a:pt x="4" y="336"/>
                    <a:pt x="10" y="333"/>
                    <a:pt x="16" y="329"/>
                  </a:cubicBezTo>
                  <a:cubicBezTo>
                    <a:pt x="33" y="319"/>
                    <a:pt x="57" y="305"/>
                    <a:pt x="84" y="288"/>
                  </a:cubicBezTo>
                  <a:cubicBezTo>
                    <a:pt x="116" y="267"/>
                    <a:pt x="152" y="243"/>
                    <a:pt x="188" y="222"/>
                  </a:cubicBezTo>
                  <a:cubicBezTo>
                    <a:pt x="222" y="199"/>
                    <a:pt x="257" y="175"/>
                    <a:pt x="288" y="151"/>
                  </a:cubicBezTo>
                  <a:cubicBezTo>
                    <a:pt x="329" y="119"/>
                    <a:pt x="364" y="88"/>
                    <a:pt x="383" y="62"/>
                  </a:cubicBezTo>
                  <a:cubicBezTo>
                    <a:pt x="395" y="47"/>
                    <a:pt x="401" y="33"/>
                    <a:pt x="401" y="23"/>
                  </a:cubicBezTo>
                  <a:cubicBezTo>
                    <a:pt x="401" y="17"/>
                    <a:pt x="399" y="13"/>
                    <a:pt x="396" y="8"/>
                  </a:cubicBezTo>
                  <a:cubicBezTo>
                    <a:pt x="396" y="8"/>
                    <a:pt x="396" y="8"/>
                    <a:pt x="396" y="8"/>
                  </a:cubicBezTo>
                  <a:cubicBezTo>
                    <a:pt x="391" y="3"/>
                    <a:pt x="384" y="0"/>
                    <a:pt x="376" y="0"/>
                  </a:cubicBezTo>
                  <a:cubicBezTo>
                    <a:pt x="376" y="0"/>
                    <a:pt x="376" y="0"/>
                    <a:pt x="376" y="0"/>
                  </a:cubicBezTo>
                </a:path>
              </a:pathLst>
            </a:custGeom>
            <a:solidFill>
              <a:srgbClr val="99CC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9" name="Freeform 103"/>
            <p:cNvSpPr>
              <a:spLocks/>
            </p:cNvSpPr>
            <p:nvPr/>
          </p:nvSpPr>
          <p:spPr bwMode="auto">
            <a:xfrm>
              <a:off x="4543425" y="3663951"/>
              <a:ext cx="1620838" cy="1371600"/>
            </a:xfrm>
            <a:custGeom>
              <a:avLst/>
              <a:gdLst/>
              <a:ahLst/>
              <a:cxnLst>
                <a:cxn ang="0">
                  <a:pos x="423" y="12"/>
                </a:cxn>
                <a:cxn ang="0">
                  <a:pos x="421" y="14"/>
                </a:cxn>
                <a:cxn ang="0">
                  <a:pos x="426" y="29"/>
                </a:cxn>
                <a:cxn ang="0">
                  <a:pos x="408" y="68"/>
                </a:cxn>
                <a:cxn ang="0">
                  <a:pos x="313" y="157"/>
                </a:cxn>
                <a:cxn ang="0">
                  <a:pos x="116" y="290"/>
                </a:cxn>
                <a:cxn ang="0">
                  <a:pos x="41" y="335"/>
                </a:cxn>
                <a:cxn ang="0">
                  <a:pos x="19" y="348"/>
                </a:cxn>
                <a:cxn ang="0">
                  <a:pos x="11" y="352"/>
                </a:cxn>
                <a:cxn ang="0">
                  <a:pos x="12" y="355"/>
                </a:cxn>
                <a:cxn ang="0">
                  <a:pos x="14" y="357"/>
                </a:cxn>
                <a:cxn ang="0">
                  <a:pos x="18" y="353"/>
                </a:cxn>
                <a:cxn ang="0">
                  <a:pos x="188" y="165"/>
                </a:cxn>
                <a:cxn ang="0">
                  <a:pos x="308" y="54"/>
                </a:cxn>
                <a:cxn ang="0">
                  <a:pos x="361" y="19"/>
                </a:cxn>
                <a:cxn ang="0">
                  <a:pos x="401" y="6"/>
                </a:cxn>
                <a:cxn ang="0">
                  <a:pos x="421" y="14"/>
                </a:cxn>
                <a:cxn ang="0">
                  <a:pos x="423" y="12"/>
                </a:cxn>
                <a:cxn ang="0">
                  <a:pos x="425" y="10"/>
                </a:cxn>
                <a:cxn ang="0">
                  <a:pos x="401" y="0"/>
                </a:cxn>
                <a:cxn ang="0">
                  <a:pos x="355" y="15"/>
                </a:cxn>
                <a:cxn ang="0">
                  <a:pos x="249" y="97"/>
                </a:cxn>
                <a:cxn ang="0">
                  <a:pos x="10" y="353"/>
                </a:cxn>
                <a:cxn ang="0">
                  <a:pos x="0" y="366"/>
                </a:cxn>
                <a:cxn ang="0">
                  <a:pos x="14" y="358"/>
                </a:cxn>
                <a:cxn ang="0">
                  <a:pos x="222" y="229"/>
                </a:cxn>
                <a:cxn ang="0">
                  <a:pos x="366" y="121"/>
                </a:cxn>
                <a:cxn ang="0">
                  <a:pos x="413" y="71"/>
                </a:cxn>
                <a:cxn ang="0">
                  <a:pos x="432" y="29"/>
                </a:cxn>
                <a:cxn ang="0">
                  <a:pos x="425" y="10"/>
                </a:cxn>
                <a:cxn ang="0">
                  <a:pos x="423" y="12"/>
                </a:cxn>
              </a:cxnLst>
              <a:rect l="0" t="0" r="r" b="b"/>
              <a:pathLst>
                <a:path w="432" h="366">
                  <a:moveTo>
                    <a:pt x="423" y="12"/>
                  </a:moveTo>
                  <a:cubicBezTo>
                    <a:pt x="421" y="14"/>
                    <a:pt x="421" y="14"/>
                    <a:pt x="421" y="14"/>
                  </a:cubicBezTo>
                  <a:cubicBezTo>
                    <a:pt x="424" y="19"/>
                    <a:pt x="426" y="23"/>
                    <a:pt x="426" y="29"/>
                  </a:cubicBezTo>
                  <a:cubicBezTo>
                    <a:pt x="426" y="39"/>
                    <a:pt x="420" y="53"/>
                    <a:pt x="408" y="68"/>
                  </a:cubicBezTo>
                  <a:cubicBezTo>
                    <a:pt x="389" y="94"/>
                    <a:pt x="354" y="125"/>
                    <a:pt x="313" y="157"/>
                  </a:cubicBezTo>
                  <a:cubicBezTo>
                    <a:pt x="252" y="204"/>
                    <a:pt x="176" y="253"/>
                    <a:pt x="116" y="290"/>
                  </a:cubicBezTo>
                  <a:cubicBezTo>
                    <a:pt x="86" y="309"/>
                    <a:pt x="59" y="324"/>
                    <a:pt x="41" y="335"/>
                  </a:cubicBezTo>
                  <a:cubicBezTo>
                    <a:pt x="31" y="341"/>
                    <a:pt x="24" y="345"/>
                    <a:pt x="19" y="348"/>
                  </a:cubicBezTo>
                  <a:cubicBezTo>
                    <a:pt x="13" y="351"/>
                    <a:pt x="11" y="352"/>
                    <a:pt x="11" y="352"/>
                  </a:cubicBezTo>
                  <a:cubicBezTo>
                    <a:pt x="12" y="355"/>
                    <a:pt x="12" y="355"/>
                    <a:pt x="12" y="355"/>
                  </a:cubicBezTo>
                  <a:cubicBezTo>
                    <a:pt x="14" y="357"/>
                    <a:pt x="14" y="357"/>
                    <a:pt x="14" y="357"/>
                  </a:cubicBezTo>
                  <a:cubicBezTo>
                    <a:pt x="14" y="357"/>
                    <a:pt x="16" y="356"/>
                    <a:pt x="18" y="353"/>
                  </a:cubicBezTo>
                  <a:cubicBezTo>
                    <a:pt x="34" y="334"/>
                    <a:pt x="107" y="247"/>
                    <a:pt x="188" y="165"/>
                  </a:cubicBezTo>
                  <a:cubicBezTo>
                    <a:pt x="228" y="124"/>
                    <a:pt x="271" y="84"/>
                    <a:pt x="308" y="54"/>
                  </a:cubicBezTo>
                  <a:cubicBezTo>
                    <a:pt x="327" y="40"/>
                    <a:pt x="345" y="27"/>
                    <a:pt x="361" y="19"/>
                  </a:cubicBezTo>
                  <a:cubicBezTo>
                    <a:pt x="377" y="11"/>
                    <a:pt x="390" y="6"/>
                    <a:pt x="401" y="6"/>
                  </a:cubicBezTo>
                  <a:cubicBezTo>
                    <a:pt x="409" y="6"/>
                    <a:pt x="416" y="9"/>
                    <a:pt x="421" y="14"/>
                  </a:cubicBezTo>
                  <a:cubicBezTo>
                    <a:pt x="423" y="12"/>
                    <a:pt x="423" y="12"/>
                    <a:pt x="423" y="12"/>
                  </a:cubicBezTo>
                  <a:cubicBezTo>
                    <a:pt x="425" y="10"/>
                    <a:pt x="425" y="10"/>
                    <a:pt x="425" y="10"/>
                  </a:cubicBezTo>
                  <a:cubicBezTo>
                    <a:pt x="419" y="3"/>
                    <a:pt x="411" y="0"/>
                    <a:pt x="401" y="0"/>
                  </a:cubicBezTo>
                  <a:cubicBezTo>
                    <a:pt x="388" y="0"/>
                    <a:pt x="372" y="6"/>
                    <a:pt x="355" y="15"/>
                  </a:cubicBezTo>
                  <a:cubicBezTo>
                    <a:pt x="324" y="32"/>
                    <a:pt x="287" y="62"/>
                    <a:pt x="249" y="97"/>
                  </a:cubicBezTo>
                  <a:cubicBezTo>
                    <a:pt x="135" y="201"/>
                    <a:pt x="10" y="353"/>
                    <a:pt x="10" y="353"/>
                  </a:cubicBezTo>
                  <a:cubicBezTo>
                    <a:pt x="0" y="366"/>
                    <a:pt x="0" y="366"/>
                    <a:pt x="0" y="366"/>
                  </a:cubicBezTo>
                  <a:cubicBezTo>
                    <a:pt x="14" y="358"/>
                    <a:pt x="14" y="358"/>
                    <a:pt x="14" y="358"/>
                  </a:cubicBezTo>
                  <a:cubicBezTo>
                    <a:pt x="14" y="358"/>
                    <a:pt x="118" y="299"/>
                    <a:pt x="222" y="229"/>
                  </a:cubicBezTo>
                  <a:cubicBezTo>
                    <a:pt x="274" y="194"/>
                    <a:pt x="326" y="156"/>
                    <a:pt x="366" y="121"/>
                  </a:cubicBezTo>
                  <a:cubicBezTo>
                    <a:pt x="385" y="104"/>
                    <a:pt x="402" y="87"/>
                    <a:pt x="413" y="71"/>
                  </a:cubicBezTo>
                  <a:cubicBezTo>
                    <a:pt x="425" y="56"/>
                    <a:pt x="432" y="42"/>
                    <a:pt x="432" y="29"/>
                  </a:cubicBezTo>
                  <a:cubicBezTo>
                    <a:pt x="432" y="22"/>
                    <a:pt x="430" y="16"/>
                    <a:pt x="425" y="10"/>
                  </a:cubicBezTo>
                  <a:cubicBezTo>
                    <a:pt x="423" y="12"/>
                    <a:pt x="423" y="12"/>
                    <a:pt x="423" y="12"/>
                  </a:cubicBezTo>
                </a:path>
              </a:pathLst>
            </a:custGeom>
            <a:solidFill>
              <a:srgbClr val="0B52F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0" name="Freeform 104"/>
            <p:cNvSpPr>
              <a:spLocks/>
            </p:cNvSpPr>
            <p:nvPr/>
          </p:nvSpPr>
          <p:spPr bwMode="auto">
            <a:xfrm>
              <a:off x="4614863" y="4275138"/>
              <a:ext cx="1571625" cy="735013"/>
            </a:xfrm>
            <a:custGeom>
              <a:avLst/>
              <a:gdLst/>
              <a:ahLst/>
              <a:cxnLst>
                <a:cxn ang="0">
                  <a:pos x="351" y="0"/>
                </a:cxn>
                <a:cxn ang="0">
                  <a:pos x="247" y="36"/>
                </a:cxn>
                <a:cxn ang="0">
                  <a:pos x="203" y="66"/>
                </a:cxn>
                <a:cxn ang="0">
                  <a:pos x="24" y="178"/>
                </a:cxn>
                <a:cxn ang="0">
                  <a:pos x="0" y="196"/>
                </a:cxn>
                <a:cxn ang="0">
                  <a:pos x="381" y="16"/>
                </a:cxn>
                <a:cxn ang="0">
                  <a:pos x="351" y="0"/>
                </a:cxn>
              </a:cxnLst>
              <a:rect l="0" t="0" r="r" b="b"/>
              <a:pathLst>
                <a:path w="419" h="196">
                  <a:moveTo>
                    <a:pt x="351" y="0"/>
                  </a:moveTo>
                  <a:cubicBezTo>
                    <a:pt x="326" y="0"/>
                    <a:pt x="289" y="15"/>
                    <a:pt x="247" y="36"/>
                  </a:cubicBezTo>
                  <a:cubicBezTo>
                    <a:pt x="233" y="46"/>
                    <a:pt x="218" y="56"/>
                    <a:pt x="203" y="66"/>
                  </a:cubicBezTo>
                  <a:cubicBezTo>
                    <a:pt x="133" y="113"/>
                    <a:pt x="63" y="155"/>
                    <a:pt x="24" y="178"/>
                  </a:cubicBezTo>
                  <a:cubicBezTo>
                    <a:pt x="9" y="189"/>
                    <a:pt x="0" y="196"/>
                    <a:pt x="0" y="196"/>
                  </a:cubicBezTo>
                  <a:cubicBezTo>
                    <a:pt x="0" y="196"/>
                    <a:pt x="419" y="96"/>
                    <a:pt x="381" y="16"/>
                  </a:cubicBezTo>
                  <a:cubicBezTo>
                    <a:pt x="376" y="5"/>
                    <a:pt x="366" y="0"/>
                    <a:pt x="351" y="0"/>
                  </a:cubicBezTo>
                </a:path>
              </a:pathLst>
            </a:custGeom>
            <a:solidFill>
              <a:srgbClr val="99CC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1" name="Freeform 105"/>
            <p:cNvSpPr>
              <a:spLocks/>
            </p:cNvSpPr>
            <p:nvPr/>
          </p:nvSpPr>
          <p:spPr bwMode="auto">
            <a:xfrm>
              <a:off x="4953000" y="4518026"/>
              <a:ext cx="388938" cy="247650"/>
            </a:xfrm>
            <a:custGeom>
              <a:avLst/>
              <a:gdLst/>
              <a:ahLst/>
              <a:cxnLst>
                <a:cxn ang="0">
                  <a:pos x="104" y="0"/>
                </a:cxn>
                <a:cxn ang="0">
                  <a:pos x="0" y="66"/>
                </a:cxn>
                <a:cxn ang="0">
                  <a:pos x="7" y="62"/>
                </a:cxn>
                <a:cxn ang="0">
                  <a:pos x="104" y="0"/>
                </a:cxn>
              </a:cxnLst>
              <a:rect l="0" t="0" r="r" b="b"/>
              <a:pathLst>
                <a:path w="104" h="66">
                  <a:moveTo>
                    <a:pt x="104" y="0"/>
                  </a:moveTo>
                  <a:cubicBezTo>
                    <a:pt x="68" y="21"/>
                    <a:pt x="32" y="45"/>
                    <a:pt x="0" y="66"/>
                  </a:cubicBezTo>
                  <a:cubicBezTo>
                    <a:pt x="3" y="65"/>
                    <a:pt x="5" y="64"/>
                    <a:pt x="7" y="62"/>
                  </a:cubicBezTo>
                  <a:cubicBezTo>
                    <a:pt x="36" y="44"/>
                    <a:pt x="70" y="23"/>
                    <a:pt x="104" y="0"/>
                  </a:cubicBezTo>
                </a:path>
              </a:pathLst>
            </a:custGeom>
            <a:solidFill>
              <a:srgbClr val="65B2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2" name="Freeform 106"/>
            <p:cNvSpPr>
              <a:spLocks/>
            </p:cNvSpPr>
            <p:nvPr/>
          </p:nvSpPr>
          <p:spPr bwMode="auto">
            <a:xfrm>
              <a:off x="4705350" y="4410076"/>
              <a:ext cx="835025" cy="531813"/>
            </a:xfrm>
            <a:custGeom>
              <a:avLst/>
              <a:gdLst/>
              <a:ahLst/>
              <a:cxnLst>
                <a:cxn ang="0">
                  <a:pos x="223" y="0"/>
                </a:cxn>
                <a:cxn ang="0">
                  <a:pos x="170" y="29"/>
                </a:cxn>
                <a:cxn ang="0">
                  <a:pos x="73" y="91"/>
                </a:cxn>
                <a:cxn ang="0">
                  <a:pos x="66" y="95"/>
                </a:cxn>
                <a:cxn ang="0">
                  <a:pos x="0" y="142"/>
                </a:cxn>
                <a:cxn ang="0">
                  <a:pos x="179" y="30"/>
                </a:cxn>
                <a:cxn ang="0">
                  <a:pos x="223" y="0"/>
                </a:cxn>
              </a:cxnLst>
              <a:rect l="0" t="0" r="r" b="b"/>
              <a:pathLst>
                <a:path w="223" h="142">
                  <a:moveTo>
                    <a:pt x="223" y="0"/>
                  </a:moveTo>
                  <a:cubicBezTo>
                    <a:pt x="206" y="9"/>
                    <a:pt x="188" y="19"/>
                    <a:pt x="170" y="29"/>
                  </a:cubicBezTo>
                  <a:cubicBezTo>
                    <a:pt x="136" y="52"/>
                    <a:pt x="102" y="73"/>
                    <a:pt x="73" y="91"/>
                  </a:cubicBezTo>
                  <a:cubicBezTo>
                    <a:pt x="71" y="93"/>
                    <a:pt x="69" y="94"/>
                    <a:pt x="66" y="95"/>
                  </a:cubicBezTo>
                  <a:cubicBezTo>
                    <a:pt x="40" y="113"/>
                    <a:pt x="17" y="130"/>
                    <a:pt x="0" y="142"/>
                  </a:cubicBezTo>
                  <a:cubicBezTo>
                    <a:pt x="39" y="119"/>
                    <a:pt x="109" y="77"/>
                    <a:pt x="179" y="30"/>
                  </a:cubicBezTo>
                  <a:cubicBezTo>
                    <a:pt x="194" y="20"/>
                    <a:pt x="209" y="10"/>
                    <a:pt x="223" y="0"/>
                  </a:cubicBezTo>
                </a:path>
              </a:pathLst>
            </a:custGeom>
            <a:solidFill>
              <a:srgbClr val="1F76F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3" name="Freeform 107"/>
            <p:cNvSpPr>
              <a:spLocks/>
            </p:cNvSpPr>
            <p:nvPr/>
          </p:nvSpPr>
          <p:spPr bwMode="auto">
            <a:xfrm>
              <a:off x="4614863" y="4035426"/>
              <a:ext cx="1571625" cy="974725"/>
            </a:xfrm>
            <a:custGeom>
              <a:avLst/>
              <a:gdLst/>
              <a:ahLst/>
              <a:cxnLst>
                <a:cxn ang="0">
                  <a:pos x="381" y="80"/>
                </a:cxn>
                <a:cxn ang="0">
                  <a:pos x="0" y="260"/>
                </a:cxn>
                <a:cxn ang="0">
                  <a:pos x="381" y="80"/>
                </a:cxn>
              </a:cxnLst>
              <a:rect l="0" t="0" r="r" b="b"/>
              <a:pathLst>
                <a:path w="419" h="260">
                  <a:moveTo>
                    <a:pt x="381" y="80"/>
                  </a:moveTo>
                  <a:cubicBezTo>
                    <a:pt x="419" y="160"/>
                    <a:pt x="0" y="260"/>
                    <a:pt x="0" y="260"/>
                  </a:cubicBezTo>
                  <a:cubicBezTo>
                    <a:pt x="0" y="260"/>
                    <a:pt x="344" y="0"/>
                    <a:pt x="381" y="80"/>
                  </a:cubicBezTo>
                  <a:close/>
                </a:path>
              </a:pathLst>
            </a:custGeom>
            <a:noFill/>
            <a:ln w="23813" cap="flat">
              <a:solidFill>
                <a:srgbClr val="0B52FC"/>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0" name="Group 49"/>
          <p:cNvGrpSpPr/>
          <p:nvPr/>
        </p:nvGrpSpPr>
        <p:grpSpPr>
          <a:xfrm>
            <a:off x="1360488" y="6662737"/>
            <a:ext cx="6508750" cy="195263"/>
            <a:chOff x="1254126" y="5954714"/>
            <a:chExt cx="6508750" cy="195263"/>
          </a:xfrm>
        </p:grpSpPr>
        <p:sp>
          <p:nvSpPr>
            <p:cNvPr id="51" name="Rectangle 185"/>
            <p:cNvSpPr>
              <a:spLocks noChangeArrowheads="1"/>
            </p:cNvSpPr>
            <p:nvPr/>
          </p:nvSpPr>
          <p:spPr bwMode="auto">
            <a:xfrm>
              <a:off x="1254126" y="5954714"/>
              <a:ext cx="15875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0000"/>
                  </a:solidFill>
                  <a:effectLst/>
                  <a:latin typeface="Arial" pitchFamily="34" charset="0"/>
                  <a:cs typeface="Arial" pitchFamily="34" charset="0"/>
                </a:rPr>
                <a:t>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53" name="Rectangle 186"/>
            <p:cNvSpPr>
              <a:spLocks noChangeArrowheads="1"/>
            </p:cNvSpPr>
            <p:nvPr/>
          </p:nvSpPr>
          <p:spPr bwMode="auto">
            <a:xfrm>
              <a:off x="133826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0000"/>
                  </a:solidFill>
                  <a:effectLst/>
                  <a:latin typeface="Arial" pitchFamily="34" charset="0"/>
                  <a:cs typeface="Arial" pitchFamily="34" charset="0"/>
                </a:rPr>
                <a:t>o</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0" name="Rectangle 187"/>
            <p:cNvSpPr>
              <a:spLocks noChangeArrowheads="1"/>
            </p:cNvSpPr>
            <p:nvPr/>
          </p:nvSpPr>
          <p:spPr bwMode="auto">
            <a:xfrm>
              <a:off x="1414463" y="5954714"/>
              <a:ext cx="15398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u</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1" name="Rectangle 188"/>
            <p:cNvSpPr>
              <a:spLocks noChangeArrowheads="1"/>
            </p:cNvSpPr>
            <p:nvPr/>
          </p:nvSpPr>
          <p:spPr bwMode="auto">
            <a:xfrm>
              <a:off x="1492251" y="5954714"/>
              <a:ext cx="12223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0000"/>
                  </a:solidFill>
                  <a:effectLst/>
                  <a:latin typeface="Arial" pitchFamily="34" charset="0"/>
                  <a:cs typeface="Arial" pitchFamily="34" charset="0"/>
                </a:rPr>
                <a:t>r</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2" name="Rectangle 189"/>
            <p:cNvSpPr>
              <a:spLocks noChangeArrowheads="1"/>
            </p:cNvSpPr>
            <p:nvPr/>
          </p:nvSpPr>
          <p:spPr bwMode="auto">
            <a:xfrm>
              <a:off x="1541463"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c</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3" name="Rectangle 190"/>
            <p:cNvSpPr>
              <a:spLocks noChangeArrowheads="1"/>
            </p:cNvSpPr>
            <p:nvPr/>
          </p:nvSpPr>
          <p:spPr bwMode="auto">
            <a:xfrm>
              <a:off x="161290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0000"/>
                  </a:solidFill>
                  <a:effectLst/>
                  <a:latin typeface="Arial" pitchFamily="34" charset="0"/>
                  <a:cs typeface="Arial" pitchFamily="34" charset="0"/>
                </a:rPr>
                <a:t>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4" name="Rectangle 191"/>
            <p:cNvSpPr>
              <a:spLocks noChangeArrowheads="1"/>
            </p:cNvSpPr>
            <p:nvPr/>
          </p:nvSpPr>
          <p:spPr bwMode="auto">
            <a:xfrm>
              <a:off x="1682751" y="5954714"/>
              <a:ext cx="1143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5" name="Rectangle 192"/>
            <p:cNvSpPr>
              <a:spLocks noChangeArrowheads="1"/>
            </p:cNvSpPr>
            <p:nvPr/>
          </p:nvSpPr>
          <p:spPr bwMode="auto">
            <a:xfrm>
              <a:off x="1758951" y="5954714"/>
              <a:ext cx="1682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6" name="Rectangle 193"/>
            <p:cNvSpPr>
              <a:spLocks noChangeArrowheads="1"/>
            </p:cNvSpPr>
            <p:nvPr/>
          </p:nvSpPr>
          <p:spPr bwMode="auto">
            <a:xfrm>
              <a:off x="184943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7" name="Rectangle 194"/>
            <p:cNvSpPr>
              <a:spLocks noChangeArrowheads="1"/>
            </p:cNvSpPr>
            <p:nvPr/>
          </p:nvSpPr>
          <p:spPr bwMode="auto">
            <a:xfrm>
              <a:off x="1884363" y="5954714"/>
              <a:ext cx="18573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M</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8" name="Rectangle 195"/>
            <p:cNvSpPr>
              <a:spLocks noChangeArrowheads="1"/>
            </p:cNvSpPr>
            <p:nvPr/>
          </p:nvSpPr>
          <p:spPr bwMode="auto">
            <a:xfrm>
              <a:off x="1993901"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9" name="Rectangle 196"/>
            <p:cNvSpPr>
              <a:spLocks noChangeArrowheads="1"/>
            </p:cNvSpPr>
            <p:nvPr/>
          </p:nvSpPr>
          <p:spPr bwMode="auto">
            <a:xfrm>
              <a:off x="2062163" y="5954714"/>
              <a:ext cx="1746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O</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0" name="Rectangle 197"/>
            <p:cNvSpPr>
              <a:spLocks noChangeArrowheads="1"/>
            </p:cNvSpPr>
            <p:nvPr/>
          </p:nvSpPr>
          <p:spPr bwMode="auto">
            <a:xfrm>
              <a:off x="216058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 name="Rectangle 198"/>
            <p:cNvSpPr>
              <a:spLocks noChangeArrowheads="1"/>
            </p:cNvSpPr>
            <p:nvPr/>
          </p:nvSpPr>
          <p:spPr bwMode="auto">
            <a:xfrm>
              <a:off x="2197101" y="5954714"/>
              <a:ext cx="1682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 name="Rectangle 199"/>
            <p:cNvSpPr>
              <a:spLocks noChangeArrowheads="1"/>
            </p:cNvSpPr>
            <p:nvPr/>
          </p:nvSpPr>
          <p:spPr bwMode="auto">
            <a:xfrm>
              <a:off x="2287588"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o</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3" name="Rectangle 200"/>
            <p:cNvSpPr>
              <a:spLocks noChangeArrowheads="1"/>
            </p:cNvSpPr>
            <p:nvPr/>
          </p:nvSpPr>
          <p:spPr bwMode="auto">
            <a:xfrm>
              <a:off x="2365376"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4" name="Rectangle 201"/>
            <p:cNvSpPr>
              <a:spLocks noChangeArrowheads="1"/>
            </p:cNvSpPr>
            <p:nvPr/>
          </p:nvSpPr>
          <p:spPr bwMode="auto">
            <a:xfrm>
              <a:off x="244316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0000"/>
                  </a:solidFill>
                  <a:effectLst/>
                  <a:latin typeface="Arial" pitchFamily="34" charset="0"/>
                  <a:cs typeface="Arial" pitchFamily="34" charset="0"/>
                </a:rPr>
                <a:t>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5" name="Rectangle 202"/>
            <p:cNvSpPr>
              <a:spLocks noChangeArrowheads="1"/>
            </p:cNvSpPr>
            <p:nvPr/>
          </p:nvSpPr>
          <p:spPr bwMode="auto">
            <a:xfrm>
              <a:off x="252095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6" name="Rectangle 203"/>
            <p:cNvSpPr>
              <a:spLocks noChangeArrowheads="1"/>
            </p:cNvSpPr>
            <p:nvPr/>
          </p:nvSpPr>
          <p:spPr bwMode="auto">
            <a:xfrm>
              <a:off x="2590801"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0000"/>
                  </a:solidFill>
                  <a:effectLst/>
                  <a:latin typeface="Arial" pitchFamily="34" charset="0"/>
                  <a:cs typeface="Arial" pitchFamily="34" charset="0"/>
                </a:rPr>
                <a:t>l</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7" name="Rectangle 204"/>
            <p:cNvSpPr>
              <a:spLocks noChangeArrowheads="1"/>
            </p:cNvSpPr>
            <p:nvPr/>
          </p:nvSpPr>
          <p:spPr bwMode="auto">
            <a:xfrm>
              <a:off x="2625726"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l</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8" name="Rectangle 205"/>
            <p:cNvSpPr>
              <a:spLocks noChangeArrowheads="1"/>
            </p:cNvSpPr>
            <p:nvPr/>
          </p:nvSpPr>
          <p:spPr bwMode="auto">
            <a:xfrm>
              <a:off x="266223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9" name="Rectangle 206"/>
            <p:cNvSpPr>
              <a:spLocks noChangeArrowheads="1"/>
            </p:cNvSpPr>
            <p:nvPr/>
          </p:nvSpPr>
          <p:spPr bwMode="auto">
            <a:xfrm>
              <a:off x="2732088"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00FF"/>
                  </a:solidFill>
                  <a:effectLst/>
                  <a:latin typeface="Arial" pitchFamily="34" charset="0"/>
                  <a:cs typeface="Arial" pitchFamily="34" charset="0"/>
                </a:rPr>
                <a:t>h</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80" name="Rectangle 208"/>
            <p:cNvSpPr>
              <a:spLocks noChangeArrowheads="1"/>
            </p:cNvSpPr>
            <p:nvPr/>
          </p:nvSpPr>
          <p:spPr bwMode="auto">
            <a:xfrm>
              <a:off x="2808288"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1" name="Rectangle 209"/>
            <p:cNvSpPr>
              <a:spLocks noChangeArrowheads="1"/>
            </p:cNvSpPr>
            <p:nvPr/>
          </p:nvSpPr>
          <p:spPr bwMode="auto">
            <a:xfrm>
              <a:off x="2851151"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00FF"/>
                  </a:solidFill>
                  <a:effectLst/>
                  <a:latin typeface="Arial" pitchFamily="34" charset="0"/>
                  <a:cs typeface="Arial" pitchFamily="34" charset="0"/>
                </a:rPr>
                <a:t>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82" name="Rectangle 210"/>
            <p:cNvSpPr>
              <a:spLocks noChangeArrowheads="1"/>
            </p:cNvSpPr>
            <p:nvPr/>
          </p:nvSpPr>
          <p:spPr bwMode="auto">
            <a:xfrm>
              <a:off x="289401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00FF"/>
                  </a:solidFill>
                  <a:effectLst/>
                  <a:latin typeface="Arial" pitchFamily="34" charset="0"/>
                  <a:cs typeface="Arial" pitchFamily="34" charset="0"/>
                </a:rPr>
                <a:t>p</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83" name="Rectangle 211"/>
            <p:cNvSpPr>
              <a:spLocks noChangeArrowheads="1"/>
            </p:cNvSpPr>
            <p:nvPr/>
          </p:nvSpPr>
          <p:spPr bwMode="auto">
            <a:xfrm>
              <a:off x="2971801" y="5954714"/>
              <a:ext cx="1143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4" name="Rectangle 212"/>
            <p:cNvSpPr>
              <a:spLocks noChangeArrowheads="1"/>
            </p:cNvSpPr>
            <p:nvPr/>
          </p:nvSpPr>
          <p:spPr bwMode="auto">
            <a:xfrm>
              <a:off x="3014663"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5" name="Rectangle 213"/>
            <p:cNvSpPr>
              <a:spLocks noChangeArrowheads="1"/>
            </p:cNvSpPr>
            <p:nvPr/>
          </p:nvSpPr>
          <p:spPr bwMode="auto">
            <a:xfrm>
              <a:off x="304958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6" name="Rectangle 214"/>
            <p:cNvSpPr>
              <a:spLocks noChangeArrowheads="1"/>
            </p:cNvSpPr>
            <p:nvPr/>
          </p:nvSpPr>
          <p:spPr bwMode="auto">
            <a:xfrm>
              <a:off x="308451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o</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7" name="Rectangle 215"/>
            <p:cNvSpPr>
              <a:spLocks noChangeArrowheads="1"/>
            </p:cNvSpPr>
            <p:nvPr/>
          </p:nvSpPr>
          <p:spPr bwMode="auto">
            <a:xfrm>
              <a:off x="316230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00FF"/>
                  </a:solidFill>
                  <a:effectLst/>
                  <a:latin typeface="Arial" pitchFamily="34" charset="0"/>
                  <a:cs typeface="Arial" pitchFamily="34" charset="0"/>
                </a:rPr>
                <a:t>c</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88" name="Rectangle 216"/>
            <p:cNvSpPr>
              <a:spLocks noChangeArrowheads="1"/>
            </p:cNvSpPr>
            <p:nvPr/>
          </p:nvSpPr>
          <p:spPr bwMode="auto">
            <a:xfrm>
              <a:off x="3232151" y="5954714"/>
              <a:ext cx="17938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w</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9" name="Rectangle 217"/>
            <p:cNvSpPr>
              <a:spLocks noChangeArrowheads="1"/>
            </p:cNvSpPr>
            <p:nvPr/>
          </p:nvSpPr>
          <p:spPr bwMode="auto">
            <a:xfrm>
              <a:off x="3333751"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0" name="Rectangle 218"/>
            <p:cNvSpPr>
              <a:spLocks noChangeArrowheads="1"/>
            </p:cNvSpPr>
            <p:nvPr/>
          </p:nvSpPr>
          <p:spPr bwMode="auto">
            <a:xfrm>
              <a:off x="3368676" y="5954714"/>
              <a:ext cx="1905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m</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1" name="Rectangle 219"/>
            <p:cNvSpPr>
              <a:spLocks noChangeArrowheads="1"/>
            </p:cNvSpPr>
            <p:nvPr/>
          </p:nvSpPr>
          <p:spPr bwMode="auto">
            <a:xfrm>
              <a:off x="348138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i</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 name="Rectangle 220"/>
            <p:cNvSpPr>
              <a:spLocks noChangeArrowheads="1"/>
            </p:cNvSpPr>
            <p:nvPr/>
          </p:nvSpPr>
          <p:spPr bwMode="auto">
            <a:xfrm>
              <a:off x="3516313"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3" name="Rectangle 221"/>
            <p:cNvSpPr>
              <a:spLocks noChangeArrowheads="1"/>
            </p:cNvSpPr>
            <p:nvPr/>
          </p:nvSpPr>
          <p:spPr bwMode="auto">
            <a:xfrm>
              <a:off x="3559176"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4" name="Rectangle 222"/>
            <p:cNvSpPr>
              <a:spLocks noChangeArrowheads="1"/>
            </p:cNvSpPr>
            <p:nvPr/>
          </p:nvSpPr>
          <p:spPr bwMode="auto">
            <a:xfrm>
              <a:off x="359410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5" name="Rectangle 223"/>
            <p:cNvSpPr>
              <a:spLocks noChangeArrowheads="1"/>
            </p:cNvSpPr>
            <p:nvPr/>
          </p:nvSpPr>
          <p:spPr bwMode="auto">
            <a:xfrm>
              <a:off x="3663951"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6" name="Rectangle 224"/>
            <p:cNvSpPr>
              <a:spLocks noChangeArrowheads="1"/>
            </p:cNvSpPr>
            <p:nvPr/>
          </p:nvSpPr>
          <p:spPr bwMode="auto">
            <a:xfrm>
              <a:off x="3741738"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u</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7" name="Rectangle 225"/>
            <p:cNvSpPr>
              <a:spLocks noChangeArrowheads="1"/>
            </p:cNvSpPr>
            <p:nvPr/>
          </p:nvSpPr>
          <p:spPr bwMode="auto">
            <a:xfrm>
              <a:off x="3819526"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8" name="Rectangle 226"/>
            <p:cNvSpPr>
              <a:spLocks noChangeArrowheads="1"/>
            </p:cNvSpPr>
            <p:nvPr/>
          </p:nvSpPr>
          <p:spPr bwMode="auto">
            <a:xfrm>
              <a:off x="3854451" y="5954714"/>
              <a:ext cx="12223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9" name="Rectangle 227"/>
            <p:cNvSpPr>
              <a:spLocks noChangeArrowheads="1"/>
            </p:cNvSpPr>
            <p:nvPr/>
          </p:nvSpPr>
          <p:spPr bwMode="auto">
            <a:xfrm>
              <a:off x="3903663"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0" name="Rectangle 228"/>
            <p:cNvSpPr>
              <a:spLocks noChangeArrowheads="1"/>
            </p:cNvSpPr>
            <p:nvPr/>
          </p:nvSpPr>
          <p:spPr bwMode="auto">
            <a:xfrm>
              <a:off x="3973513" y="5954714"/>
              <a:ext cx="144463"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1" name="Rectangle 229"/>
            <p:cNvSpPr>
              <a:spLocks noChangeArrowheads="1"/>
            </p:cNvSpPr>
            <p:nvPr/>
          </p:nvSpPr>
          <p:spPr bwMode="auto">
            <a:xfrm>
              <a:off x="4044951"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o</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2" name="Rectangle 230"/>
            <p:cNvSpPr>
              <a:spLocks noChangeArrowheads="1"/>
            </p:cNvSpPr>
            <p:nvPr/>
          </p:nvSpPr>
          <p:spPr bwMode="auto">
            <a:xfrm>
              <a:off x="4122738"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u</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3" name="Rectangle 231"/>
            <p:cNvSpPr>
              <a:spLocks noChangeArrowheads="1"/>
            </p:cNvSpPr>
            <p:nvPr/>
          </p:nvSpPr>
          <p:spPr bwMode="auto">
            <a:xfrm>
              <a:off x="4200526" y="5954714"/>
              <a:ext cx="12065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4" name="Rectangle 232"/>
            <p:cNvSpPr>
              <a:spLocks noChangeArrowheads="1"/>
            </p:cNvSpPr>
            <p:nvPr/>
          </p:nvSpPr>
          <p:spPr bwMode="auto">
            <a:xfrm>
              <a:off x="424815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c</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5" name="Rectangle 233"/>
            <p:cNvSpPr>
              <a:spLocks noChangeArrowheads="1"/>
            </p:cNvSpPr>
            <p:nvPr/>
          </p:nvSpPr>
          <p:spPr bwMode="auto">
            <a:xfrm>
              <a:off x="4318001" y="5954714"/>
              <a:ext cx="144463"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6" name="Rectangle 234"/>
            <p:cNvSpPr>
              <a:spLocks noChangeArrowheads="1"/>
            </p:cNvSpPr>
            <p:nvPr/>
          </p:nvSpPr>
          <p:spPr bwMode="auto">
            <a:xfrm>
              <a:off x="4389438"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7" name="Rectangle 235"/>
            <p:cNvSpPr>
              <a:spLocks noChangeArrowheads="1"/>
            </p:cNvSpPr>
            <p:nvPr/>
          </p:nvSpPr>
          <p:spPr bwMode="auto">
            <a:xfrm>
              <a:off x="445928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8" name="Rectangle 236"/>
            <p:cNvSpPr>
              <a:spLocks noChangeArrowheads="1"/>
            </p:cNvSpPr>
            <p:nvPr/>
          </p:nvSpPr>
          <p:spPr bwMode="auto">
            <a:xfrm>
              <a:off x="4494213" y="5954714"/>
              <a:ext cx="12065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9" name="Rectangle 237"/>
            <p:cNvSpPr>
              <a:spLocks noChangeArrowheads="1"/>
            </p:cNvSpPr>
            <p:nvPr/>
          </p:nvSpPr>
          <p:spPr bwMode="auto">
            <a:xfrm>
              <a:off x="4543426"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0" name="Rectangle 238"/>
            <p:cNvSpPr>
              <a:spLocks noChangeArrowheads="1"/>
            </p:cNvSpPr>
            <p:nvPr/>
          </p:nvSpPr>
          <p:spPr bwMode="auto">
            <a:xfrm>
              <a:off x="4613276"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1" name="Rectangle 239"/>
            <p:cNvSpPr>
              <a:spLocks noChangeArrowheads="1"/>
            </p:cNvSpPr>
            <p:nvPr/>
          </p:nvSpPr>
          <p:spPr bwMode="auto">
            <a:xfrm>
              <a:off x="4684713"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2" name="Rectangle 240"/>
            <p:cNvSpPr>
              <a:spLocks noChangeArrowheads="1"/>
            </p:cNvSpPr>
            <p:nvPr/>
          </p:nvSpPr>
          <p:spPr bwMode="auto">
            <a:xfrm>
              <a:off x="4727576"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l</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3" name="Rectangle 241"/>
            <p:cNvSpPr>
              <a:spLocks noChangeArrowheads="1"/>
            </p:cNvSpPr>
            <p:nvPr/>
          </p:nvSpPr>
          <p:spPr bwMode="auto">
            <a:xfrm>
              <a:off x="4762501"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l</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4" name="Rectangle 242"/>
            <p:cNvSpPr>
              <a:spLocks noChangeArrowheads="1"/>
            </p:cNvSpPr>
            <p:nvPr/>
          </p:nvSpPr>
          <p:spPr bwMode="auto">
            <a:xfrm>
              <a:off x="4797426"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5" name="Rectangle 243"/>
            <p:cNvSpPr>
              <a:spLocks noChangeArrowheads="1"/>
            </p:cNvSpPr>
            <p:nvPr/>
          </p:nvSpPr>
          <p:spPr bwMode="auto">
            <a:xfrm>
              <a:off x="4840288"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6" name="Rectangle 244"/>
            <p:cNvSpPr>
              <a:spLocks noChangeArrowheads="1"/>
            </p:cNvSpPr>
            <p:nvPr/>
          </p:nvSpPr>
          <p:spPr bwMode="auto">
            <a:xfrm>
              <a:off x="4910138" y="5954714"/>
              <a:ext cx="144463"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7" name="Rectangle 245"/>
            <p:cNvSpPr>
              <a:spLocks noChangeArrowheads="1"/>
            </p:cNvSpPr>
            <p:nvPr/>
          </p:nvSpPr>
          <p:spPr bwMode="auto">
            <a:xfrm>
              <a:off x="4981576"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1</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8" name="Rectangle 246"/>
            <p:cNvSpPr>
              <a:spLocks noChangeArrowheads="1"/>
            </p:cNvSpPr>
            <p:nvPr/>
          </p:nvSpPr>
          <p:spPr bwMode="auto">
            <a:xfrm>
              <a:off x="5051426"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9" name="Rectangle 247"/>
            <p:cNvSpPr>
              <a:spLocks noChangeArrowheads="1"/>
            </p:cNvSpPr>
            <p:nvPr/>
          </p:nvSpPr>
          <p:spPr bwMode="auto">
            <a:xfrm>
              <a:off x="509428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i</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0" name="Rectangle 248"/>
            <p:cNvSpPr>
              <a:spLocks noChangeArrowheads="1"/>
            </p:cNvSpPr>
            <p:nvPr/>
          </p:nvSpPr>
          <p:spPr bwMode="auto">
            <a:xfrm>
              <a:off x="512921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1" name="Rectangle 249"/>
            <p:cNvSpPr>
              <a:spLocks noChangeArrowheads="1"/>
            </p:cNvSpPr>
            <p:nvPr/>
          </p:nvSpPr>
          <p:spPr bwMode="auto">
            <a:xfrm>
              <a:off x="5207001"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2" name="Rectangle 250"/>
            <p:cNvSpPr>
              <a:spLocks noChangeArrowheads="1"/>
            </p:cNvSpPr>
            <p:nvPr/>
          </p:nvSpPr>
          <p:spPr bwMode="auto">
            <a:xfrm>
              <a:off x="5249863" y="5954714"/>
              <a:ext cx="12065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3" name="Rectangle 251"/>
            <p:cNvSpPr>
              <a:spLocks noChangeArrowheads="1"/>
            </p:cNvSpPr>
            <p:nvPr/>
          </p:nvSpPr>
          <p:spPr bwMode="auto">
            <a:xfrm>
              <a:off x="5297488" y="5954714"/>
              <a:ext cx="15398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o</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4" name="Rectangle 252"/>
            <p:cNvSpPr>
              <a:spLocks noChangeArrowheads="1"/>
            </p:cNvSpPr>
            <p:nvPr/>
          </p:nvSpPr>
          <p:spPr bwMode="auto">
            <a:xfrm>
              <a:off x="5375276"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5" name="Rectangle 253"/>
            <p:cNvSpPr>
              <a:spLocks noChangeArrowheads="1"/>
            </p:cNvSpPr>
            <p:nvPr/>
          </p:nvSpPr>
          <p:spPr bwMode="auto">
            <a:xfrm>
              <a:off x="545306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u</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6" name="Rectangle 254"/>
            <p:cNvSpPr>
              <a:spLocks noChangeArrowheads="1"/>
            </p:cNvSpPr>
            <p:nvPr/>
          </p:nvSpPr>
          <p:spPr bwMode="auto">
            <a:xfrm>
              <a:off x="553085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c</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7" name="Rectangle 255"/>
            <p:cNvSpPr>
              <a:spLocks noChangeArrowheads="1"/>
            </p:cNvSpPr>
            <p:nvPr/>
          </p:nvSpPr>
          <p:spPr bwMode="auto">
            <a:xfrm>
              <a:off x="5602288"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8" name="Rectangle 256"/>
            <p:cNvSpPr>
              <a:spLocks noChangeArrowheads="1"/>
            </p:cNvSpPr>
            <p:nvPr/>
          </p:nvSpPr>
          <p:spPr bwMode="auto">
            <a:xfrm>
              <a:off x="5643563"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i</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9" name="Rectangle 257"/>
            <p:cNvSpPr>
              <a:spLocks noChangeArrowheads="1"/>
            </p:cNvSpPr>
            <p:nvPr/>
          </p:nvSpPr>
          <p:spPr bwMode="auto">
            <a:xfrm>
              <a:off x="5680076"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o</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0" name="Rectangle 258"/>
            <p:cNvSpPr>
              <a:spLocks noChangeArrowheads="1"/>
            </p:cNvSpPr>
            <p:nvPr/>
          </p:nvSpPr>
          <p:spPr bwMode="auto">
            <a:xfrm>
              <a:off x="5756276" y="5954714"/>
              <a:ext cx="15398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1" name="Rectangle 259"/>
            <p:cNvSpPr>
              <a:spLocks noChangeArrowheads="1"/>
            </p:cNvSpPr>
            <p:nvPr/>
          </p:nvSpPr>
          <p:spPr bwMode="auto">
            <a:xfrm>
              <a:off x="5835651"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2" name="Rectangle 260"/>
            <p:cNvSpPr>
              <a:spLocks noChangeArrowheads="1"/>
            </p:cNvSpPr>
            <p:nvPr/>
          </p:nvSpPr>
          <p:spPr bwMode="auto">
            <a:xfrm>
              <a:off x="5878513"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3" name="Rectangle 261"/>
            <p:cNvSpPr>
              <a:spLocks noChangeArrowheads="1"/>
            </p:cNvSpPr>
            <p:nvPr/>
          </p:nvSpPr>
          <p:spPr bwMode="auto">
            <a:xfrm>
              <a:off x="5919788" y="5954714"/>
              <a:ext cx="15398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o</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4" name="Rectangle 262"/>
            <p:cNvSpPr>
              <a:spLocks noChangeArrowheads="1"/>
            </p:cNvSpPr>
            <p:nvPr/>
          </p:nvSpPr>
          <p:spPr bwMode="auto">
            <a:xfrm>
              <a:off x="5999163"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5" name="Rectangle 263"/>
            <p:cNvSpPr>
              <a:spLocks noChangeArrowheads="1"/>
            </p:cNvSpPr>
            <p:nvPr/>
          </p:nvSpPr>
          <p:spPr bwMode="auto">
            <a:xfrm>
              <a:off x="6040438" y="5954714"/>
              <a:ext cx="12223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6" name="Rectangle 264"/>
            <p:cNvSpPr>
              <a:spLocks noChangeArrowheads="1"/>
            </p:cNvSpPr>
            <p:nvPr/>
          </p:nvSpPr>
          <p:spPr bwMode="auto">
            <a:xfrm>
              <a:off x="608965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7" name="Rectangle 265"/>
            <p:cNvSpPr>
              <a:spLocks noChangeArrowheads="1"/>
            </p:cNvSpPr>
            <p:nvPr/>
          </p:nvSpPr>
          <p:spPr bwMode="auto">
            <a:xfrm>
              <a:off x="6159501"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8" name="Rectangle 266"/>
            <p:cNvSpPr>
              <a:spLocks noChangeArrowheads="1"/>
            </p:cNvSpPr>
            <p:nvPr/>
          </p:nvSpPr>
          <p:spPr bwMode="auto">
            <a:xfrm>
              <a:off x="6237288"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 name="Rectangle 267"/>
            <p:cNvSpPr>
              <a:spLocks noChangeArrowheads="1"/>
            </p:cNvSpPr>
            <p:nvPr/>
          </p:nvSpPr>
          <p:spPr bwMode="auto">
            <a:xfrm>
              <a:off x="6308726" y="5954714"/>
              <a:ext cx="12065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0" name="Rectangle 268"/>
            <p:cNvSpPr>
              <a:spLocks noChangeArrowheads="1"/>
            </p:cNvSpPr>
            <p:nvPr/>
          </p:nvSpPr>
          <p:spPr bwMode="auto">
            <a:xfrm>
              <a:off x="6356351"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1" name="Rectangle 269"/>
            <p:cNvSpPr>
              <a:spLocks noChangeArrowheads="1"/>
            </p:cNvSpPr>
            <p:nvPr/>
          </p:nvSpPr>
          <p:spPr bwMode="auto">
            <a:xfrm>
              <a:off x="6399213"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2" name="Rectangle 270"/>
            <p:cNvSpPr>
              <a:spLocks noChangeArrowheads="1"/>
            </p:cNvSpPr>
            <p:nvPr/>
          </p:nvSpPr>
          <p:spPr bwMode="auto">
            <a:xfrm>
              <a:off x="6470651" y="5954714"/>
              <a:ext cx="1397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y</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3" name="Rectangle 271"/>
            <p:cNvSpPr>
              <a:spLocks noChangeArrowheads="1"/>
            </p:cNvSpPr>
            <p:nvPr/>
          </p:nvSpPr>
          <p:spPr bwMode="auto">
            <a:xfrm>
              <a:off x="6538913"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4" name="Rectangle 272"/>
            <p:cNvSpPr>
              <a:spLocks noChangeArrowheads="1"/>
            </p:cNvSpPr>
            <p:nvPr/>
          </p:nvSpPr>
          <p:spPr bwMode="auto">
            <a:xfrm>
              <a:off x="6608763"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5" name="Rectangle 273"/>
            <p:cNvSpPr>
              <a:spLocks noChangeArrowheads="1"/>
            </p:cNvSpPr>
            <p:nvPr/>
          </p:nvSpPr>
          <p:spPr bwMode="auto">
            <a:xfrm>
              <a:off x="6651626"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6" name="Rectangle 274"/>
            <p:cNvSpPr>
              <a:spLocks noChangeArrowheads="1"/>
            </p:cNvSpPr>
            <p:nvPr/>
          </p:nvSpPr>
          <p:spPr bwMode="auto">
            <a:xfrm>
              <a:off x="6721476" y="5954714"/>
              <a:ext cx="1905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m</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7" name="Rectangle 275"/>
            <p:cNvSpPr>
              <a:spLocks noChangeArrowheads="1"/>
            </p:cNvSpPr>
            <p:nvPr/>
          </p:nvSpPr>
          <p:spPr bwMode="auto">
            <a:xfrm>
              <a:off x="6834188"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8" name="Rectangle 276"/>
            <p:cNvSpPr>
              <a:spLocks noChangeArrowheads="1"/>
            </p:cNvSpPr>
            <p:nvPr/>
          </p:nvSpPr>
          <p:spPr bwMode="auto">
            <a:xfrm>
              <a:off x="6904038"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9" name="Rectangle 277"/>
            <p:cNvSpPr>
              <a:spLocks noChangeArrowheads="1"/>
            </p:cNvSpPr>
            <p:nvPr/>
          </p:nvSpPr>
          <p:spPr bwMode="auto">
            <a:xfrm>
              <a:off x="694690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0" name="Rectangle 278"/>
            <p:cNvSpPr>
              <a:spLocks noChangeArrowheads="1"/>
            </p:cNvSpPr>
            <p:nvPr/>
          </p:nvSpPr>
          <p:spPr bwMode="auto">
            <a:xfrm>
              <a:off x="7018338"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p</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1" name="Rectangle 279"/>
            <p:cNvSpPr>
              <a:spLocks noChangeArrowheads="1"/>
            </p:cNvSpPr>
            <p:nvPr/>
          </p:nvSpPr>
          <p:spPr bwMode="auto">
            <a:xfrm>
              <a:off x="7096126" y="5954714"/>
              <a:ext cx="12065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2" name="Rectangle 280"/>
            <p:cNvSpPr>
              <a:spLocks noChangeArrowheads="1"/>
            </p:cNvSpPr>
            <p:nvPr/>
          </p:nvSpPr>
          <p:spPr bwMode="auto">
            <a:xfrm>
              <a:off x="7143751"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i</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3" name="Rectangle 281"/>
            <p:cNvSpPr>
              <a:spLocks noChangeArrowheads="1"/>
            </p:cNvSpPr>
            <p:nvPr/>
          </p:nvSpPr>
          <p:spPr bwMode="auto">
            <a:xfrm>
              <a:off x="7178676"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4" name="Rectangle 282"/>
            <p:cNvSpPr>
              <a:spLocks noChangeArrowheads="1"/>
            </p:cNvSpPr>
            <p:nvPr/>
          </p:nvSpPr>
          <p:spPr bwMode="auto">
            <a:xfrm>
              <a:off x="725646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5" name="Rectangle 283"/>
            <p:cNvSpPr>
              <a:spLocks noChangeArrowheads="1"/>
            </p:cNvSpPr>
            <p:nvPr/>
          </p:nvSpPr>
          <p:spPr bwMode="auto">
            <a:xfrm>
              <a:off x="7334251"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6" name="Rectangle 284"/>
            <p:cNvSpPr>
              <a:spLocks noChangeArrowheads="1"/>
            </p:cNvSpPr>
            <p:nvPr/>
          </p:nvSpPr>
          <p:spPr bwMode="auto">
            <a:xfrm>
              <a:off x="7377113"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2</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7" name="Rectangle 285"/>
            <p:cNvSpPr>
              <a:spLocks noChangeArrowheads="1"/>
            </p:cNvSpPr>
            <p:nvPr/>
          </p:nvSpPr>
          <p:spPr bwMode="auto">
            <a:xfrm>
              <a:off x="744855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8" name="Rectangle 286"/>
            <p:cNvSpPr>
              <a:spLocks noChangeArrowheads="1"/>
            </p:cNvSpPr>
            <p:nvPr/>
          </p:nvSpPr>
          <p:spPr bwMode="auto">
            <a:xfrm>
              <a:off x="751840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9" name="Rectangle 287"/>
            <p:cNvSpPr>
              <a:spLocks noChangeArrowheads="1"/>
            </p:cNvSpPr>
            <p:nvPr/>
          </p:nvSpPr>
          <p:spPr bwMode="auto">
            <a:xfrm>
              <a:off x="758825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7</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60" name="Rectangle 288"/>
            <p:cNvSpPr>
              <a:spLocks noChangeArrowheads="1"/>
            </p:cNvSpPr>
            <p:nvPr/>
          </p:nvSpPr>
          <p:spPr bwMode="auto">
            <a:xfrm>
              <a:off x="7658101"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spTree>
    <p:extLst>
      <p:ext uri="{BB962C8B-B14F-4D97-AF65-F5344CB8AC3E}">
        <p14:creationId xmlns:p14="http://schemas.microsoft.com/office/powerpoint/2010/main" val="68709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1">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1">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4" grpId="0" animBg="1"/>
      <p:bldP spid="55" grpId="0" animBg="1"/>
      <p:bldP spid="56" grpId="0" animBg="1"/>
      <p:bldP spid="57" grpId="0" animBg="1"/>
      <p:bldP spid="58" grpId="0" animBg="1"/>
      <p:bldP spid="5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Antenna Examples</a:t>
            </a:r>
            <a:endParaRPr lang="en-US" dirty="0"/>
          </a:p>
        </p:txBody>
      </p:sp>
      <p:sp>
        <p:nvSpPr>
          <p:cNvPr id="3" name="Text Placeholder 2"/>
          <p:cNvSpPr>
            <a:spLocks noGrp="1"/>
          </p:cNvSpPr>
          <p:nvPr>
            <p:ph type="body" sz="quarter" idx="10"/>
          </p:nvPr>
        </p:nvSpPr>
        <p:spPr/>
        <p:txBody>
          <a:bodyPr/>
          <a:lstStyle/>
          <a:p>
            <a:endParaRPr lang="en-US"/>
          </a:p>
        </p:txBody>
      </p:sp>
      <p:pic>
        <p:nvPicPr>
          <p:cNvPr id="215044" name="Picture 4" descr="antenna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2762" y="1117050"/>
            <a:ext cx="5512277" cy="558118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792762" y="6051901"/>
            <a:ext cx="5535351" cy="646331"/>
          </a:xfrm>
          <a:prstGeom prst="rect">
            <a:avLst/>
          </a:prstGeom>
          <a:solidFill>
            <a:schemeClr val="tx1">
              <a:alpha val="50000"/>
            </a:schemeClr>
          </a:solidFill>
        </p:spPr>
        <p:txBody>
          <a:bodyPr wrap="square">
            <a:spAutoFit/>
          </a:bodyPr>
          <a:lstStyle/>
          <a:p>
            <a:r>
              <a:rPr lang="en-US" sz="1800" dirty="0">
                <a:solidFill>
                  <a:srgbClr val="FFFFFF"/>
                </a:solidFill>
                <a:latin typeface="Arial" panose="020B0604020202020204" pitchFamily="34" charset="0"/>
                <a:cs typeface="Arial" panose="020B0604020202020204" pitchFamily="34" charset="0"/>
              </a:rPr>
              <a:t>A 70-meter dish antenna. Part of NASA's Jet Propulsion Laboratory (JPL) communication system.</a:t>
            </a:r>
          </a:p>
        </p:txBody>
      </p:sp>
    </p:spTree>
    <p:extLst>
      <p:ext uri="{BB962C8B-B14F-4D97-AF65-F5344CB8AC3E}">
        <p14:creationId xmlns:p14="http://schemas.microsoft.com/office/powerpoint/2010/main" val="33729589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 Broadcast Array</a:t>
            </a:r>
            <a:endParaRPr lang="en-US" dirty="0"/>
          </a:p>
        </p:txBody>
      </p:sp>
      <p:sp>
        <p:nvSpPr>
          <p:cNvPr id="3" name="Text Placeholder 2"/>
          <p:cNvSpPr>
            <a:spLocks noGrp="1"/>
          </p:cNvSpPr>
          <p:nvPr>
            <p:ph type="body" sz="quarter" idx="10"/>
          </p:nvPr>
        </p:nvSpPr>
        <p:spPr/>
        <p:txBody>
          <a:bodyPr/>
          <a:lstStyle/>
          <a:p>
            <a:endParaRPr lang="en-US"/>
          </a:p>
        </p:txBody>
      </p:sp>
      <p:pic>
        <p:nvPicPr>
          <p:cNvPr id="214018" name="Picture 2" descr="http://tf.nist.gov/images/radiostations/wwvh-large/wwvh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6060" y="1040523"/>
            <a:ext cx="3820630" cy="464206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466193" y="6427867"/>
            <a:ext cx="4572000" cy="430887"/>
          </a:xfrm>
          <a:prstGeom prst="rect">
            <a:avLst/>
          </a:prstGeom>
        </p:spPr>
        <p:txBody>
          <a:bodyPr>
            <a:spAutoFit/>
          </a:bodyPr>
          <a:lstStyle/>
          <a:p>
            <a:r>
              <a:rPr lang="en-US" sz="1100" dirty="0">
                <a:solidFill>
                  <a:schemeClr val="bg2"/>
                </a:solidFill>
                <a:hlinkClick r:id="rId3"/>
              </a:rPr>
              <a:t>http://</a:t>
            </a:r>
            <a:r>
              <a:rPr lang="en-US" sz="1100" dirty="0" smtClean="0">
                <a:solidFill>
                  <a:schemeClr val="bg2"/>
                </a:solidFill>
                <a:hlinkClick r:id="rId3"/>
              </a:rPr>
              <a:t>tf.nist.gov/stations/wwvhtour.html</a:t>
            </a:r>
            <a:endParaRPr lang="en-US" sz="1100" dirty="0" smtClean="0">
              <a:solidFill>
                <a:schemeClr val="bg2"/>
              </a:solidFill>
            </a:endParaRPr>
          </a:p>
          <a:p>
            <a:r>
              <a:rPr lang="en-US" sz="1100" dirty="0">
                <a:hlinkClick r:id="rId4"/>
              </a:rPr>
              <a:t>http://www.embedded.com/print/4011121</a:t>
            </a:r>
            <a:endParaRPr lang="en-US" sz="1100" dirty="0">
              <a:solidFill>
                <a:schemeClr val="bg2"/>
              </a:solidFill>
            </a:endParaRPr>
          </a:p>
        </p:txBody>
      </p:sp>
      <p:pic>
        <p:nvPicPr>
          <p:cNvPr id="214020" name="Picture 4" descr="http://m.eet.com/media/1052212/fig5.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43340" y="1913754"/>
            <a:ext cx="4048125" cy="2895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76837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Very Large Array (VLA)</a:t>
            </a:r>
            <a:endParaRPr lang="en-US" dirty="0"/>
          </a:p>
        </p:txBody>
      </p:sp>
      <p:sp>
        <p:nvSpPr>
          <p:cNvPr id="3" name="Text Placeholder 2"/>
          <p:cNvSpPr>
            <a:spLocks noGrp="1"/>
          </p:cNvSpPr>
          <p:nvPr>
            <p:ph type="body" sz="quarter" idx="10"/>
          </p:nvPr>
        </p:nvSpPr>
        <p:spPr/>
        <p:txBody>
          <a:bodyPr/>
          <a:lstStyle/>
          <a:p>
            <a:endParaRPr lang="en-US"/>
          </a:p>
        </p:txBody>
      </p:sp>
      <p:pic>
        <p:nvPicPr>
          <p:cNvPr id="208898" name="Picture 2" descr="http://www.askamathematician.com/wp-content/uploads/2013/04/looksouth.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799" y="1117921"/>
            <a:ext cx="6300213" cy="4725160"/>
          </a:xfrm>
          <a:prstGeom prst="rect">
            <a:avLst/>
          </a:prstGeom>
          <a:noFill/>
          <a:extLst>
            <a:ext uri="{909E8E84-426E-40DD-AFC4-6F175D3DCCD1}">
              <a14:hiddenFill xmlns:a14="http://schemas.microsoft.com/office/drawing/2010/main">
                <a:solidFill>
                  <a:srgbClr val="FFFFFF"/>
                </a:solidFill>
              </a14:hiddenFill>
            </a:ext>
          </a:extLst>
        </p:spPr>
      </p:pic>
      <p:pic>
        <p:nvPicPr>
          <p:cNvPr id="208900" name="Picture 4" descr="http://upload.wikimedia.org/wikipedia/commons/6/63/USA.NM.VeryLargeArray.0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42424" y="3530851"/>
            <a:ext cx="4169857" cy="3127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0437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878" name="Picture 6" descr="http://www.cst.com/CMS/images/article352/half%20antenna%20bank%20-%20cut%20from%20metal.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31598" y="4539278"/>
            <a:ext cx="2607557" cy="15959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US" sz="3200" dirty="0" smtClean="0"/>
              <a:t>Antenna Array Examples</a:t>
            </a:r>
            <a:endParaRPr lang="en-US" sz="3200" dirty="0"/>
          </a:p>
        </p:txBody>
      </p:sp>
      <p:sp>
        <p:nvSpPr>
          <p:cNvPr id="4" name="Text Placeholder 3"/>
          <p:cNvSpPr>
            <a:spLocks noGrp="1"/>
          </p:cNvSpPr>
          <p:nvPr>
            <p:ph type="body" sz="quarter" idx="10"/>
          </p:nvPr>
        </p:nvSpPr>
        <p:spPr/>
        <p:txBody>
          <a:bodyPr/>
          <a:lstStyle/>
          <a:p>
            <a:endParaRPr lang="en-US"/>
          </a:p>
        </p:txBody>
      </p:sp>
      <p:pic>
        <p:nvPicPr>
          <p:cNvPr id="207874" name="Picture 2" descr="http://www.inaoep.mx/~altafrec/images/antenna%20array.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307" y="4565349"/>
            <a:ext cx="1648174" cy="1543790"/>
          </a:xfrm>
          <a:prstGeom prst="rect">
            <a:avLst/>
          </a:prstGeom>
          <a:noFill/>
          <a:extLst>
            <a:ext uri="{909E8E84-426E-40DD-AFC4-6F175D3DCCD1}">
              <a14:hiddenFill xmlns:a14="http://schemas.microsoft.com/office/drawing/2010/main">
                <a:solidFill>
                  <a:srgbClr val="FFFFFF"/>
                </a:solidFill>
              </a14:hiddenFill>
            </a:ext>
          </a:extLst>
        </p:spPr>
      </p:pic>
      <p:pic>
        <p:nvPicPr>
          <p:cNvPr id="207876" name="Picture 4" descr="http://www.ecs.umass.edu/ece/pozar/Full%20Circular.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440" t="6614" r="8840" b="6058"/>
          <a:stretch/>
        </p:blipFill>
        <p:spPr bwMode="auto">
          <a:xfrm>
            <a:off x="2269377" y="4565348"/>
            <a:ext cx="1877325" cy="1543790"/>
          </a:xfrm>
          <a:prstGeom prst="rect">
            <a:avLst/>
          </a:prstGeom>
          <a:noFill/>
          <a:extLst>
            <a:ext uri="{909E8E84-426E-40DD-AFC4-6F175D3DCCD1}">
              <a14:hiddenFill xmlns:a14="http://schemas.microsoft.com/office/drawing/2010/main">
                <a:solidFill>
                  <a:srgbClr val="FFFFFF"/>
                </a:solidFill>
              </a14:hiddenFill>
            </a:ext>
          </a:extLst>
        </p:spPr>
      </p:pic>
      <p:pic>
        <p:nvPicPr>
          <p:cNvPr id="207880" name="Picture 8" descr="http://www.efieldsolutions.com/Pics/FOI_array_18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24051" y="4585544"/>
            <a:ext cx="1516050" cy="1499206"/>
          </a:xfrm>
          <a:prstGeom prst="rect">
            <a:avLst/>
          </a:prstGeom>
          <a:noFill/>
          <a:extLst>
            <a:ext uri="{909E8E84-426E-40DD-AFC4-6F175D3DCCD1}">
              <a14:hiddenFill xmlns:a14="http://schemas.microsoft.com/office/drawing/2010/main">
                <a:solidFill>
                  <a:srgbClr val="FFFFFF"/>
                </a:solidFill>
              </a14:hiddenFill>
            </a:ext>
          </a:extLst>
        </p:spPr>
      </p:pic>
      <p:pic>
        <p:nvPicPr>
          <p:cNvPr id="215042" name="Picture 2" descr="http://cegt201.bradley.edu/rfpage/seniorproj/images/AntennaArray1.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6535" t="18801" r="8052" b="16452"/>
          <a:stretch/>
        </p:blipFill>
        <p:spPr bwMode="auto">
          <a:xfrm>
            <a:off x="1899767" y="1308540"/>
            <a:ext cx="4863661" cy="276518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962894" y="806862"/>
            <a:ext cx="3176126" cy="553998"/>
          </a:xfrm>
          <a:prstGeom prst="rect">
            <a:avLst/>
          </a:prstGeom>
          <a:noFill/>
        </p:spPr>
        <p:txBody>
          <a:bodyPr wrap="none" rtlCol="0">
            <a:spAutoFit/>
          </a:bodyPr>
          <a:lstStyle/>
          <a:p>
            <a:r>
              <a:rPr lang="en-US" sz="3000" dirty="0" smtClean="0">
                <a:solidFill>
                  <a:schemeClr val="bg1"/>
                </a:solidFill>
                <a:latin typeface="+mj-lt"/>
              </a:rPr>
              <a:t>Patch Antennas</a:t>
            </a:r>
          </a:p>
        </p:txBody>
      </p:sp>
      <p:cxnSp>
        <p:nvCxnSpPr>
          <p:cNvPr id="5" name="Straight Arrow Connector 4"/>
          <p:cNvCxnSpPr/>
          <p:nvPr/>
        </p:nvCxnSpPr>
        <p:spPr>
          <a:xfrm flipH="1">
            <a:off x="3026979" y="1308540"/>
            <a:ext cx="1820918" cy="488729"/>
          </a:xfrm>
          <a:prstGeom prst="straightConnector1">
            <a:avLst/>
          </a:prstGeom>
          <a:ln w="19050">
            <a:solidFill>
              <a:schemeClr val="bg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146702" y="1319533"/>
            <a:ext cx="987602" cy="525979"/>
          </a:xfrm>
          <a:prstGeom prst="straightConnector1">
            <a:avLst/>
          </a:prstGeom>
          <a:ln w="19050">
            <a:solidFill>
              <a:schemeClr val="bg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5134304" y="1321548"/>
            <a:ext cx="375422" cy="488729"/>
          </a:xfrm>
          <a:prstGeom prst="straightConnector1">
            <a:avLst/>
          </a:prstGeom>
          <a:ln w="19050">
            <a:solidFill>
              <a:schemeClr val="bg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821418" y="1319533"/>
            <a:ext cx="153691" cy="464607"/>
          </a:xfrm>
          <a:prstGeom prst="straightConnector1">
            <a:avLst/>
          </a:prstGeom>
          <a:ln w="19050">
            <a:solidFill>
              <a:schemeClr val="bg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785986" y="2234538"/>
            <a:ext cx="2252818" cy="1015663"/>
          </a:xfrm>
          <a:prstGeom prst="rect">
            <a:avLst/>
          </a:prstGeom>
          <a:noFill/>
        </p:spPr>
        <p:txBody>
          <a:bodyPr wrap="square" rtlCol="0">
            <a:spAutoFit/>
          </a:bodyPr>
          <a:lstStyle/>
          <a:p>
            <a:pPr algn="ctr"/>
            <a:r>
              <a:rPr lang="en-US" sz="3000" dirty="0" smtClean="0">
                <a:solidFill>
                  <a:srgbClr val="FF0000"/>
                </a:solidFill>
                <a:latin typeface="+mj-lt"/>
              </a:rPr>
              <a:t>Feed Network</a:t>
            </a:r>
          </a:p>
        </p:txBody>
      </p:sp>
      <p:sp>
        <p:nvSpPr>
          <p:cNvPr id="9" name="Oval 8"/>
          <p:cNvSpPr/>
          <p:nvPr/>
        </p:nvSpPr>
        <p:spPr bwMode="auto">
          <a:xfrm>
            <a:off x="1996523" y="2233512"/>
            <a:ext cx="4574209" cy="1286523"/>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Tree>
    <p:extLst>
      <p:ext uri="{BB962C8B-B14F-4D97-AF65-F5344CB8AC3E}">
        <p14:creationId xmlns:p14="http://schemas.microsoft.com/office/powerpoint/2010/main" val="290015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787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787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78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78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066" name="Picture 2" descr="WWVH 15 MHz transmitting antenna arra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77235" y="1008955"/>
            <a:ext cx="4548253" cy="56892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Antenna Examples</a:t>
            </a:r>
            <a:endParaRPr lang="en-US" dirty="0"/>
          </a:p>
        </p:txBody>
      </p:sp>
      <p:sp>
        <p:nvSpPr>
          <p:cNvPr id="3" name="Text Placeholder 2"/>
          <p:cNvSpPr>
            <a:spLocks noGrp="1"/>
          </p:cNvSpPr>
          <p:nvPr>
            <p:ph type="body" sz="quarter" idx="10"/>
          </p:nvPr>
        </p:nvSpPr>
        <p:spPr/>
        <p:txBody>
          <a:bodyPr/>
          <a:lstStyle/>
          <a:p>
            <a:endParaRPr lang="en-US"/>
          </a:p>
        </p:txBody>
      </p:sp>
      <p:sp>
        <p:nvSpPr>
          <p:cNvPr id="4" name="Rectangle 3"/>
          <p:cNvSpPr/>
          <p:nvPr/>
        </p:nvSpPr>
        <p:spPr>
          <a:xfrm>
            <a:off x="2277235" y="6051901"/>
            <a:ext cx="4548253" cy="646331"/>
          </a:xfrm>
          <a:prstGeom prst="rect">
            <a:avLst/>
          </a:prstGeom>
          <a:solidFill>
            <a:srgbClr val="FFFFFF">
              <a:alpha val="50000"/>
            </a:srgbClr>
          </a:solidFill>
        </p:spPr>
        <p:txBody>
          <a:bodyPr wrap="square">
            <a:spAutoFit/>
          </a:bodyPr>
          <a:lstStyle/>
          <a:p>
            <a:r>
              <a:rPr lang="en-US" sz="1800" dirty="0">
                <a:solidFill>
                  <a:srgbClr val="0000FF"/>
                </a:solidFill>
                <a:latin typeface="Arial" panose="020B0604020202020204" pitchFamily="34" charset="0"/>
                <a:cs typeface="Arial" panose="020B0604020202020204" pitchFamily="34" charset="0"/>
              </a:rPr>
              <a:t>The WWVH 15 MHz Directional Transmitting </a:t>
            </a:r>
            <a:r>
              <a:rPr lang="en-US" sz="1800" dirty="0" smtClean="0">
                <a:solidFill>
                  <a:srgbClr val="0000FF"/>
                </a:solidFill>
                <a:latin typeface="Arial" panose="020B0604020202020204" pitchFamily="34" charset="0"/>
                <a:cs typeface="Arial" panose="020B0604020202020204" pitchFamily="34" charset="0"/>
              </a:rPr>
              <a:t>Array (AM radio)</a:t>
            </a:r>
            <a:endParaRPr lang="en-US" sz="1800" dirty="0">
              <a:solidFill>
                <a:srgbClr val="0000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105164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Antenna Examples</a:t>
            </a:r>
            <a:endParaRPr lang="en-US" dirty="0"/>
          </a:p>
        </p:txBody>
      </p:sp>
      <p:sp>
        <p:nvSpPr>
          <p:cNvPr id="3" name="Text Placeholder 2"/>
          <p:cNvSpPr>
            <a:spLocks noGrp="1"/>
          </p:cNvSpPr>
          <p:nvPr>
            <p:ph type="body" sz="quarter" idx="10"/>
          </p:nvPr>
        </p:nvSpPr>
        <p:spPr/>
        <p:txBody>
          <a:bodyPr/>
          <a:lstStyle/>
          <a:p>
            <a:endParaRPr lang="en-US"/>
          </a:p>
        </p:txBody>
      </p:sp>
      <p:pic>
        <p:nvPicPr>
          <p:cNvPr id="218114" name="Picture 2" descr="http://static.squarespace.com/static/52cf0782e4b043c170010392/t/52d868b3e4b078fe1a8dfba7/1389914293808/cell-antenn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7566" y="1289401"/>
            <a:ext cx="7483794" cy="498919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976755" y="5259421"/>
            <a:ext cx="2833245" cy="646331"/>
          </a:xfrm>
          <a:prstGeom prst="rect">
            <a:avLst/>
          </a:prstGeom>
          <a:solidFill>
            <a:srgbClr val="FFFFFF">
              <a:alpha val="50000"/>
            </a:srgbClr>
          </a:solidFill>
        </p:spPr>
        <p:txBody>
          <a:bodyPr wrap="square">
            <a:spAutoFit/>
          </a:bodyPr>
          <a:lstStyle/>
          <a:p>
            <a:r>
              <a:rPr lang="en-US" sz="1800" dirty="0" smtClean="0">
                <a:solidFill>
                  <a:srgbClr val="FFFFFF"/>
                </a:solidFill>
                <a:latin typeface="Arial" panose="020B0604020202020204" pitchFamily="34" charset="0"/>
                <a:cs typeface="Arial" panose="020B0604020202020204" pitchFamily="34" charset="0"/>
              </a:rPr>
              <a:t>Antennas on a typical cellular base station</a:t>
            </a:r>
            <a:endParaRPr lang="en-US" sz="180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560032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iPhone Antennas</a:t>
            </a:r>
            <a:endParaRPr lang="en-US" dirty="0"/>
          </a:p>
        </p:txBody>
      </p:sp>
      <p:sp>
        <p:nvSpPr>
          <p:cNvPr id="5" name="Text Placeholder 4"/>
          <p:cNvSpPr>
            <a:spLocks noGrp="1"/>
          </p:cNvSpPr>
          <p:nvPr>
            <p:ph type="body" sz="quarter" idx="10"/>
          </p:nvPr>
        </p:nvSpPr>
        <p:spPr/>
        <p:txBody>
          <a:bodyPr/>
          <a:lstStyle/>
          <a:p>
            <a:endParaRPr lang="en-US"/>
          </a:p>
        </p:txBody>
      </p:sp>
      <p:pic>
        <p:nvPicPr>
          <p:cNvPr id="219138" name="Picture 2" descr="http://img.applesfera.com/2011/01/anten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2215" y="1412240"/>
            <a:ext cx="61912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6939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Basic Antenna Concepts and Specifications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9280299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Isotropic vs. Directive Antenna</a:t>
            </a:r>
            <a:endParaRPr lang="en-US" dirty="0"/>
          </a:p>
        </p:txBody>
      </p:sp>
      <p:sp>
        <p:nvSpPr>
          <p:cNvPr id="3" name="Text Placeholder 2"/>
          <p:cNvSpPr>
            <a:spLocks noGrp="1"/>
          </p:cNvSpPr>
          <p:nvPr>
            <p:ph type="body" sz="quarter" idx="10"/>
          </p:nvPr>
        </p:nvSpPr>
        <p:spPr>
          <a:xfrm>
            <a:off x="304800" y="933262"/>
            <a:ext cx="8493124" cy="5489309"/>
          </a:xfrm>
        </p:spPr>
        <p:txBody>
          <a:bodyPr/>
          <a:lstStyle/>
          <a:p>
            <a:r>
              <a:rPr lang="en-US" dirty="0" smtClean="0"/>
              <a:t>An isotropic radiator/antenna radiates uniformly to all directions in 3D space</a:t>
            </a:r>
          </a:p>
          <a:p>
            <a:r>
              <a:rPr lang="en-US" sz="1800" dirty="0" smtClean="0"/>
              <a:t>Power density </a:t>
            </a:r>
            <a:r>
              <a:rPr lang="en-US" dirty="0"/>
              <a:t>a</a:t>
            </a:r>
            <a:r>
              <a:rPr lang="en-US" dirty="0" smtClean="0"/>
              <a:t>t distance </a:t>
            </a:r>
            <a:r>
              <a:rPr lang="en-US" i="1" dirty="0">
                <a:latin typeface="Times" panose="02020603050405020304" pitchFamily="18" charset="0"/>
                <a:cs typeface="Times" panose="02020603050405020304" pitchFamily="18" charset="0"/>
              </a:rPr>
              <a:t>R</a:t>
            </a:r>
            <a:r>
              <a:rPr lang="en-US" i="1" dirty="0" smtClean="0"/>
              <a:t> </a:t>
            </a:r>
            <a:r>
              <a:rPr lang="en-US" dirty="0" smtClean="0"/>
              <a:t> is</a:t>
            </a:r>
          </a:p>
          <a:p>
            <a:endParaRPr lang="en-US" sz="1800" dirty="0"/>
          </a:p>
          <a:p>
            <a:endParaRPr lang="en-US" sz="1800" dirty="0" smtClean="0"/>
          </a:p>
          <a:p>
            <a:r>
              <a:rPr lang="en-US" dirty="0" smtClean="0"/>
              <a:t>No </a:t>
            </a:r>
            <a:r>
              <a:rPr lang="en-US" dirty="0"/>
              <a:t>real isotropic antenna </a:t>
            </a:r>
            <a:r>
              <a:rPr lang="en-US" dirty="0" smtClean="0"/>
              <a:t>exists; </a:t>
            </a:r>
            <a:r>
              <a:rPr lang="en-US" dirty="0"/>
              <a:t>All antennas radiate stronger in some directions than </a:t>
            </a:r>
            <a:r>
              <a:rPr lang="en-US" dirty="0" smtClean="0"/>
              <a:t>others</a:t>
            </a:r>
          </a:p>
        </p:txBody>
      </p:sp>
      <p:pic>
        <p:nvPicPr>
          <p:cNvPr id="5" name="Picture 344"/>
          <p:cNvPicPr>
            <a:picLocks noChangeAspect="1" noChangeArrowheads="1"/>
          </p:cNvPicPr>
          <p:nvPr/>
        </p:nvPicPr>
        <p:blipFill>
          <a:blip r:embed="rId4" cstate="print"/>
          <a:srcRect/>
          <a:stretch>
            <a:fillRect/>
          </a:stretch>
        </p:blipFill>
        <p:spPr bwMode="auto">
          <a:xfrm>
            <a:off x="1842124" y="3854859"/>
            <a:ext cx="2640957" cy="2483005"/>
          </a:xfrm>
          <a:prstGeom prst="rect">
            <a:avLst/>
          </a:prstGeom>
          <a:noFill/>
          <a:ln w="9525">
            <a:noFill/>
            <a:miter lim="800000"/>
            <a:headEnd/>
            <a:tailEnd/>
          </a:ln>
        </p:spPr>
      </p:pic>
      <p:pic>
        <p:nvPicPr>
          <p:cNvPr id="7" name="Picture 6"/>
          <p:cNvPicPr>
            <a:picLocks noChangeAspect="1"/>
          </p:cNvPicPr>
          <p:nvPr/>
        </p:nvPicPr>
        <p:blipFill>
          <a:blip r:embed="rId5" cstate="print"/>
          <a:stretch>
            <a:fillRect/>
          </a:stretch>
        </p:blipFill>
        <p:spPr>
          <a:xfrm>
            <a:off x="4931789" y="3702203"/>
            <a:ext cx="3104135" cy="2891886"/>
          </a:xfrm>
          <a:prstGeom prst="rect">
            <a:avLst/>
          </a:prstGeom>
        </p:spPr>
      </p:pic>
      <p:pic>
        <p:nvPicPr>
          <p:cNvPr id="9" name="Picture 8"/>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768303" y="1481465"/>
            <a:ext cx="941105" cy="836267"/>
          </a:xfrm>
          <a:prstGeom prst="rect">
            <a:avLst/>
          </a:prstGeom>
        </p:spPr>
      </p:pic>
    </p:spTree>
    <p:extLst>
      <p:ext uri="{BB962C8B-B14F-4D97-AF65-F5344CB8AC3E}">
        <p14:creationId xmlns:p14="http://schemas.microsoft.com/office/powerpoint/2010/main" val="16840993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Hertzian</a:t>
            </a:r>
            <a:r>
              <a:rPr lang="en-US" dirty="0" smtClean="0"/>
              <a:t> Dipole</a:t>
            </a:r>
            <a:endParaRPr lang="en-US" dirty="0"/>
          </a:p>
        </p:txBody>
      </p:sp>
      <p:sp>
        <p:nvSpPr>
          <p:cNvPr id="3" name="Text Placeholder 2"/>
          <p:cNvSpPr>
            <a:spLocks noGrp="1"/>
          </p:cNvSpPr>
          <p:nvPr>
            <p:ph type="body" sz="quarter" idx="10"/>
          </p:nvPr>
        </p:nvSpPr>
        <p:spPr/>
        <p:txBody>
          <a:bodyPr/>
          <a:lstStyle/>
          <a:p>
            <a:r>
              <a:rPr lang="en-US" sz="1800" dirty="0" smtClean="0"/>
              <a:t>The </a:t>
            </a:r>
            <a:r>
              <a:rPr lang="en-US" sz="1800" dirty="0" err="1"/>
              <a:t>H</a:t>
            </a:r>
            <a:r>
              <a:rPr lang="en-US" sz="1800" dirty="0" err="1" smtClean="0"/>
              <a:t>ertzian</a:t>
            </a:r>
            <a:r>
              <a:rPr lang="en-US" sz="1800" dirty="0" smtClean="0"/>
              <a:t> dipole is the simplest, and rather idealized, radiating element. It consists of a small current that oscillates between two charge reservoirs. </a:t>
            </a:r>
          </a:p>
          <a:p>
            <a:pPr lvl="1"/>
            <a:r>
              <a:rPr lang="en-US" sz="1600" dirty="0" smtClean="0"/>
              <a:t>Here </a:t>
            </a:r>
            <a:r>
              <a:rPr lang="en-US" sz="1600" i="1" dirty="0" smtClean="0">
                <a:latin typeface="Times" panose="02020603050405020304" pitchFamily="18" charset="0"/>
                <a:cs typeface="Times" panose="02020603050405020304" pitchFamily="18" charset="0"/>
              </a:rPr>
              <a:t>I</a:t>
            </a:r>
            <a:r>
              <a:rPr lang="en-US" sz="1600" dirty="0" smtClean="0"/>
              <a:t> represents a sinusoidal current of magnitude </a:t>
            </a:r>
            <a:r>
              <a:rPr lang="en-US" sz="1600" i="1" dirty="0" smtClean="0">
                <a:latin typeface="Times" panose="02020603050405020304" pitchFamily="18" charset="0"/>
                <a:cs typeface="Times" panose="02020603050405020304" pitchFamily="18" charset="0"/>
              </a:rPr>
              <a:t>I</a:t>
            </a:r>
            <a:r>
              <a:rPr lang="en-US" sz="1600" dirty="0" smtClean="0"/>
              <a:t>; its phasor representation is simply </a:t>
            </a:r>
            <a:r>
              <a:rPr lang="en-US" sz="1600" i="1" dirty="0" smtClean="0">
                <a:latin typeface="Times" panose="02020603050405020304" pitchFamily="18" charset="0"/>
                <a:cs typeface="Times" panose="02020603050405020304" pitchFamily="18" charset="0"/>
              </a:rPr>
              <a:t>I</a:t>
            </a:r>
          </a:p>
          <a:p>
            <a:r>
              <a:rPr lang="en-US" sz="1800" dirty="0" smtClean="0"/>
              <a:t>Exact mathematical expressions of the electric and magnetic fields can be derived for the </a:t>
            </a:r>
            <a:r>
              <a:rPr lang="en-US" sz="1800" dirty="0" err="1" smtClean="0"/>
              <a:t>Hertzian</a:t>
            </a:r>
            <a:r>
              <a:rPr lang="en-US" sz="1800" dirty="0" smtClean="0"/>
              <a:t> dipole</a:t>
            </a:r>
          </a:p>
        </p:txBody>
      </p:sp>
      <p:pic>
        <p:nvPicPr>
          <p:cNvPr id="4" name="Picture 3"/>
          <p:cNvPicPr>
            <a:picLocks noChangeAspect="1"/>
          </p:cNvPicPr>
          <p:nvPr/>
        </p:nvPicPr>
        <p:blipFill>
          <a:blip r:embed="rId5"/>
          <a:stretch>
            <a:fillRect/>
          </a:stretch>
        </p:blipFill>
        <p:spPr>
          <a:xfrm>
            <a:off x="577845" y="2768478"/>
            <a:ext cx="1885950" cy="2752725"/>
          </a:xfrm>
          <a:prstGeom prst="rect">
            <a:avLst/>
          </a:prstGeom>
        </p:spPr>
      </p:pic>
      <p:pic>
        <p:nvPicPr>
          <p:cNvPr id="9" name="Picture 8"/>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736840" y="3611251"/>
            <a:ext cx="4975239" cy="758857"/>
          </a:xfrm>
          <a:prstGeom prst="rect">
            <a:avLst/>
          </a:prstGeom>
        </p:spPr>
      </p:pic>
      <p:pic>
        <p:nvPicPr>
          <p:cNvPr id="15" name="Picture 14"/>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736840" y="4565739"/>
            <a:ext cx="5612192" cy="758857"/>
          </a:xfrm>
          <a:prstGeom prst="rect">
            <a:avLst/>
          </a:prstGeom>
        </p:spPr>
      </p:pic>
      <p:pic>
        <p:nvPicPr>
          <p:cNvPr id="14" name="Picture 13"/>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736840" y="5520227"/>
            <a:ext cx="6304002" cy="758857"/>
          </a:xfrm>
          <a:prstGeom prst="rect">
            <a:avLst/>
          </a:prstGeom>
        </p:spPr>
      </p:pic>
      <p:sp>
        <p:nvSpPr>
          <p:cNvPr id="16" name="Rectangle 15"/>
          <p:cNvSpPr/>
          <p:nvPr/>
        </p:nvSpPr>
        <p:spPr>
          <a:xfrm>
            <a:off x="1453978" y="6480933"/>
            <a:ext cx="6693243" cy="400110"/>
          </a:xfrm>
          <a:prstGeom prst="rect">
            <a:avLst/>
          </a:prstGeom>
        </p:spPr>
        <p:txBody>
          <a:bodyPr wrap="square">
            <a:spAutoFit/>
          </a:bodyPr>
          <a:lstStyle/>
          <a:p>
            <a:r>
              <a:rPr lang="en-US" sz="1000" dirty="0">
                <a:solidFill>
                  <a:srgbClr val="000000"/>
                </a:solidFill>
                <a:hlinkClick r:id="rId9"/>
              </a:rPr>
              <a:t>https://</a:t>
            </a:r>
            <a:r>
              <a:rPr lang="en-US" sz="1000" dirty="0" smtClean="0">
                <a:solidFill>
                  <a:srgbClr val="000000"/>
                </a:solidFill>
                <a:hlinkClick r:id="rId9"/>
              </a:rPr>
              <a:t>www.safaribooksonline.com/library/view/rf-and-microwave/9781118349571/c07_level1_3.xhtml</a:t>
            </a:r>
            <a:endParaRPr lang="en-US" sz="1000" dirty="0" smtClean="0">
              <a:solidFill>
                <a:srgbClr val="000000"/>
              </a:solidFill>
            </a:endParaRPr>
          </a:p>
          <a:p>
            <a:r>
              <a:rPr lang="en-US" sz="1000" dirty="0">
                <a:solidFill>
                  <a:srgbClr val="000000"/>
                </a:solidFill>
                <a:hlinkClick r:id="rId10"/>
              </a:rPr>
              <a:t>http://</a:t>
            </a:r>
            <a:r>
              <a:rPr lang="en-US" sz="1000" dirty="0" smtClean="0">
                <a:solidFill>
                  <a:srgbClr val="000000"/>
                </a:solidFill>
                <a:hlinkClick r:id="rId10"/>
              </a:rPr>
              <a:t>whites.sdsmt.edu/classes/ee382/notes/382Lecture32.pdf</a:t>
            </a:r>
            <a:r>
              <a:rPr lang="en-US" sz="1000" dirty="0" smtClean="0">
                <a:solidFill>
                  <a:srgbClr val="000000"/>
                </a:solidFill>
              </a:rPr>
              <a:t> </a:t>
            </a:r>
            <a:endParaRPr lang="en-US" sz="1000" dirty="0">
              <a:solidFill>
                <a:srgbClr val="000000"/>
              </a:solidFill>
            </a:endParaRPr>
          </a:p>
        </p:txBody>
      </p:sp>
    </p:spTree>
    <p:extLst>
      <p:ext uri="{BB962C8B-B14F-4D97-AF65-F5344CB8AC3E}">
        <p14:creationId xmlns:p14="http://schemas.microsoft.com/office/powerpoint/2010/main" val="227058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ORIGINALHEIGHT" val="257.2179"/>
  <p:tag name="ORIGINALWIDTH" val="289.4638"/>
  <p:tag name="LATEXADDIN" val="\documentclass{article}&#10;\usepackage{amsmath}&#10;\pagestyle{empty}&#10;\begin{document}&#10;&#10;\[&#10;\frac{P}{4\pi R^2}&#10;\]&#10;&#10;&#10;\end{document}"/>
  <p:tag name="IGUANATEXSIZE" val="32"/>
  <p:tag name="IGUANATEXCURSOR" val="98"/>
</p:tagLst>
</file>

<file path=ppt/tags/tag10.xml><?xml version="1.0" encoding="utf-8"?>
<p:tagLst xmlns:a="http://schemas.openxmlformats.org/drawingml/2006/main" xmlns:r="http://schemas.openxmlformats.org/officeDocument/2006/relationships" xmlns:p="http://schemas.openxmlformats.org/presentationml/2006/main">
  <p:tag name="ORIGINALHEIGHT" val="283.4646"/>
  <p:tag name="ORIGINALWIDTH" val="2405.699"/>
  <p:tag name="LATEXADDIN" val="\documentclass{article}&#10;\usepackage{amsmath}&#10;\pagestyle{empty}&#10;\begin{document}&#10;&#10;\[&#10;\vec{S} = \frac{1}{2} \Re \left( \vec{E} \times \vec{H} \right) = \hat{R}  \frac{\beta^2 \eta}{32\pi^2} \left| I \right|^2 \left( \Delta L \right)^2 \frac{\sin^2 \theta}{R^2}&#10;\]&#10;&#10;&#10;\end{document}"/>
  <p:tag name="IGUANATEXSIZE" val="20"/>
  <p:tag name="IGUANATEXCURSOR" val="159"/>
</p:tagLst>
</file>

<file path=ppt/tags/tag11.xml><?xml version="1.0" encoding="utf-8"?>
<p:tagLst xmlns:a="http://schemas.openxmlformats.org/drawingml/2006/main" xmlns:r="http://schemas.openxmlformats.org/officeDocument/2006/relationships" xmlns:p="http://schemas.openxmlformats.org/presentationml/2006/main">
  <p:tag name="ORIGINALHEIGHT" val="278.2152"/>
  <p:tag name="ORIGINALWIDTH" val="1390.326"/>
  <p:tag name="LATEXADDIN" val="\documentclass{article}&#10;\usepackage{amsmath}&#10;\pagestyle{empty}&#10;\begin{document}&#10;&#10;\[&#10;E_\theta \approx j \frac{I\Delta L}{4\pi} \beta \eta \sin \theta \frac{e^{-j\beta R}}{R} &#10;\]&#10;&#10;&#10;\end{document}"/>
  <p:tag name="IGUANATEXSIZE" val="18"/>
  <p:tag name="IGUANATEXCURSOR" val="173"/>
</p:tagLst>
</file>

<file path=ppt/tags/tag12.xml><?xml version="1.0" encoding="utf-8"?>
<p:tagLst xmlns:a="http://schemas.openxmlformats.org/drawingml/2006/main" xmlns:r="http://schemas.openxmlformats.org/officeDocument/2006/relationships" xmlns:p="http://schemas.openxmlformats.org/presentationml/2006/main">
  <p:tag name="ORIGINALHEIGHT" val="278.2152"/>
  <p:tag name="ORIGINALWIDTH" val="1345.332"/>
  <p:tag name="LATEXADDIN" val="\documentclass{article}&#10;\usepackage{amsmath}&#10;\pagestyle{empty}&#10;\begin{document}&#10;&#10;\[&#10;H_\phi \approx j \frac{I\Delta L}{4\pi} \beta \sin \theta \frac{e^{-j\beta R}}{R} &#10;\]&#10;&#10;&#10;\end{document}"/>
  <p:tag name="IGUANATEXSIZE" val="18"/>
  <p:tag name="IGUANATEXCURSOR" val="166"/>
</p:tagLst>
</file>

<file path=ppt/tags/tag13.xml><?xml version="1.0" encoding="utf-8"?>
<p:tagLst xmlns:a="http://schemas.openxmlformats.org/drawingml/2006/main" xmlns:r="http://schemas.openxmlformats.org/officeDocument/2006/relationships" xmlns:p="http://schemas.openxmlformats.org/presentationml/2006/main">
  <p:tag name="ORIGINALHEIGHT" val="283.4646"/>
  <p:tag name="ORIGINALWIDTH" val="1523.809"/>
  <p:tag name="LATEXADDIN" val="\documentclass{article}&#10;\usepackage{amsmath}&#10;\pagestyle{empty}&#10;\begin{document}&#10;&#10;\[&#10;\vec{S} = \hat{R}  \frac{\beta^2 \eta}{32\pi^2} \left| I \right|^2 \left( \Delta L \right)^2 \frac{\sin^2 \theta}{R^2}&#10;\]&#10;&#10;&#10;\end{document}"/>
  <p:tag name="IGUANATEXSIZE" val="18"/>
  <p:tag name="IGUANATEXCURSOR" val="92"/>
</p:tagLst>
</file>

<file path=ppt/tags/tag14.xml><?xml version="1.0" encoding="utf-8"?>
<p:tagLst xmlns:a="http://schemas.openxmlformats.org/drawingml/2006/main" xmlns:r="http://schemas.openxmlformats.org/officeDocument/2006/relationships" xmlns:p="http://schemas.openxmlformats.org/presentationml/2006/main">
  <p:tag name="ORIGINALHEIGHT" val="293.2133"/>
  <p:tag name="ORIGINALWIDTH" val="1223.847"/>
  <p:tag name="LATEXADDIN" val="\documentclass{article}&#10;\usepackage{amsmath}&#10;\pagestyle{empty}&#10;\begin{document}&#10;&#10;\[&#10;E(\theta, \phi)_n = \frac{E(\theta, \phi)}{E(\theta, \phi)_{max}}&#10;\]&#10;&#10;&#10;\end{document}"/>
  <p:tag name="IGUANATEXSIZE" val="20"/>
  <p:tag name="IGUANATEXCURSOR" val="148"/>
</p:tagLst>
</file>

<file path=ppt/tags/tag15.xml><?xml version="1.0" encoding="utf-8"?>
<p:tagLst xmlns:a="http://schemas.openxmlformats.org/drawingml/2006/main" xmlns:r="http://schemas.openxmlformats.org/officeDocument/2006/relationships" xmlns:p="http://schemas.openxmlformats.org/presentationml/2006/main">
  <p:tag name="ORIGINALHEIGHT" val="293.2133"/>
  <p:tag name="ORIGINALWIDTH" val="1846.269"/>
  <p:tag name="LATEXADDIN" val="\documentclass{article}&#10;\usepackage{amsmath}&#10;\pagestyle{empty}&#10;\begin{document}&#10;&#10;\[&#10;P(\theta, \phi)_n = \frac{P(\theta, \phi)}{P(\theta, \phi)_{max}} = E(\theta, \phi)^2_n&#10;\]&#10;&#10;&#10;\end{document}"/>
  <p:tag name="IGUANATEXSIZE" val="20"/>
  <p:tag name="IGUANATEXCURSOR" val="171"/>
</p:tagLst>
</file>

<file path=ppt/tags/tag16.xml><?xml version="1.0" encoding="utf-8"?>
<p:tagLst xmlns:a="http://schemas.openxmlformats.org/drawingml/2006/main" xmlns:r="http://schemas.openxmlformats.org/officeDocument/2006/relationships" xmlns:p="http://schemas.openxmlformats.org/presentationml/2006/main">
  <p:tag name="ORIGINALHEIGHT" val="1898.013"/>
  <p:tag name="ORIGINALWIDTH" val="2887.889"/>
  <p:tag name="LATEXADDIN" val="\documentclass{article}&#10;\usepackage{amsmath}&#10;\pagestyle{empty}&#10;\begin{document}&#10;&#10;\begin{align}&#10;D &amp; = \frac{P(\theta, \phi)_{max}}{P(\theta, \phi)_{av}} \nonumber \\ &#10;  &amp; = \frac{P(\theta, \phi)_{max}}{\displaystyle \frac{1}{4\pi} \int_{\phi=0}^{\phi=2\pi} \int_{\theta=0}^{\theta=2\pi} P(\theta, \phi) \sin \theta d\theta d\phi } \nonumber \\&#10;  &amp; = \frac{1}{\displaystyle \frac{1}{4\pi} \int_{\phi=0}^{\phi=2\pi} \int_{\theta=0}^{\theta=2\pi} \left[ P(\theta, \phi)/P(\theta, \phi)_{max} \right]\sin \theta d\theta d\phi } \nonumber \\&#10;  &amp; = \frac{4\pi}{\displaystyle \int_{\phi=0}^{\phi=2\pi} \int_{\theta=0}^{\theta=2\pi} P(\theta, \phi)_n \sin \theta d\theta d\phi } \nonumber&#10;\end{align}&#10;&#10;&#10;\end{document}"/>
  <p:tag name="IGUANATEXSIZE" val="20"/>
  <p:tag name="IGUANATEXCURSOR" val="568"/>
</p:tagLst>
</file>

<file path=ppt/tags/tag17.xml><?xml version="1.0" encoding="utf-8"?>
<p:tagLst xmlns:a="http://schemas.openxmlformats.org/drawingml/2006/main" xmlns:r="http://schemas.openxmlformats.org/officeDocument/2006/relationships" xmlns:p="http://schemas.openxmlformats.org/presentationml/2006/main">
  <p:tag name="ORIGINALHEIGHT" val="260.25"/>
  <p:tag name="ORIGINALWIDTH" val="567.75"/>
  <p:tag name="LATEXADDIN" val="\documentclass{article}&#10;\usepackage{amsmath}&#10;\pagestyle{empty}&#10;\begin{document}&#10;&#10;\[&#10;D = 4\pi \frac{A_e}{\lambda^2}&#10;\]&#10;&#10;&#10;&#10;\end{document}"/>
  <p:tag name="IGUANATEXSIZE" val="28"/>
  <p:tag name="IGUANATEXCURSOR" val="113"/>
</p:tagLst>
</file>

<file path=ppt/tags/tag2.xml><?xml version="1.0" encoding="utf-8"?>
<p:tagLst xmlns:a="http://schemas.openxmlformats.org/drawingml/2006/main" xmlns:r="http://schemas.openxmlformats.org/officeDocument/2006/relationships" xmlns:p="http://schemas.openxmlformats.org/presentationml/2006/main">
  <p:tag name="ORIGINALHEIGHT" val="373.4533"/>
  <p:tag name="ORIGINALWIDTH" val="2448.444"/>
  <p:tag name="LATEXADDIN" val="\documentclass{article}&#10;\usepackage{amsmath}&#10;\pagestyle{empty}&#10;\begin{document}&#10;&#10;\[&#10;\vec{H} = - \hat{\phi}\frac{I\Delta L}{4\pi}\beta^2 \sin\theta \left[ \frac{1}{j\beta R} + \frac{1}{\left( j\beta R \right)^2} \right] e^{-j\beta R}&#10;\]&#10;&#10;&#10;\end{document}"/>
  <p:tag name="IGUANATEXSIZE" val="20"/>
  <p:tag name="IGUANATEXCURSOR" val="232"/>
</p:tagLst>
</file>

<file path=ppt/tags/tag3.xml><?xml version="1.0" encoding="utf-8"?>
<p:tagLst xmlns:a="http://schemas.openxmlformats.org/drawingml/2006/main" xmlns:r="http://schemas.openxmlformats.org/officeDocument/2006/relationships" xmlns:p="http://schemas.openxmlformats.org/presentationml/2006/main">
  <p:tag name="ORIGINALHEIGHT" val="373.4533"/>
  <p:tag name="ORIGINALWIDTH" val="2761.905"/>
  <p:tag name="LATEXADDIN" val="\documentclass{article}&#10;\usepackage{amsmath}&#10;\pagestyle{empty}&#10;\begin{document}&#10;&#10;\[&#10;\vec{E_R} = - \hat{R}\frac{I\Delta L}{2\pi}\eta \beta^2 \cos\theta \left[ \frac{1}{\left( j\beta R \right)^2} + \frac{1}{\left( j\beta R \right)^3} \right] e^{-j\beta R}&#10;\]&#10;&#10;&#10;\end{document}"/>
  <p:tag name="IGUANATEXSIZE" val="20"/>
  <p:tag name="IGUANATEXCURSOR" val="104"/>
</p:tagLst>
</file>

<file path=ppt/tags/tag4.xml><?xml version="1.0" encoding="utf-8"?>
<p:tagLst xmlns:a="http://schemas.openxmlformats.org/drawingml/2006/main" xmlns:r="http://schemas.openxmlformats.org/officeDocument/2006/relationships" xmlns:p="http://schemas.openxmlformats.org/presentationml/2006/main">
  <p:tag name="ORIGINALHEIGHT" val="373.4533"/>
  <p:tag name="ORIGINALWIDTH" val="3102.362"/>
  <p:tag name="LATEXADDIN" val="\documentclass{article}&#10;\usepackage{amsmath}&#10;\pagestyle{empty}&#10;\begin{document}&#10;&#10;\[&#10;\vec{E_\theta} = - \hat{\theta}\frac{I\Delta L}{4\pi}\eta \beta^2 \sin\theta \left[ \frac{1}{j\beta R} + \frac{1}{\left( j\beta R \right)^2} + \frac{1}{\left( j\beta R \right)^3} \right] e^{-j\beta R}&#10;\]&#10;&#10;&#10;\end{document}"/>
  <p:tag name="IGUANATEXSIZE" val="20"/>
  <p:tag name="IGUANATEXCURSOR" val="114"/>
</p:tagLst>
</file>

<file path=ppt/tags/tag5.xml><?xml version="1.0" encoding="utf-8"?>
<p:tagLst xmlns:a="http://schemas.openxmlformats.org/drawingml/2006/main" xmlns:r="http://schemas.openxmlformats.org/officeDocument/2006/relationships" xmlns:p="http://schemas.openxmlformats.org/presentationml/2006/main">
  <p:tag name="ORIGINALHEIGHT" val="261.7173"/>
  <p:tag name="ORIGINALWIDTH" val="1031.871"/>
  <p:tag name="LATEXADDIN" val="\documentclass{article}&#10;\usepackage{amsmath}&#10;\pagestyle{empty}&#10;\begin{document}&#10;&#10;\[&#10;E_R \approx \frac{Q\Delta L}{4\pi\epsilon R^3} 2 \cos\theta&#10;\]&#10;&#10;&#10;\end{document}"/>
  <p:tag name="IGUANATEXSIZE" val="20"/>
  <p:tag name="IGUANATEXCURSOR" val="95"/>
</p:tagLst>
</file>

<file path=ppt/tags/tag6.xml><?xml version="1.0" encoding="utf-8"?>
<p:tagLst xmlns:a="http://schemas.openxmlformats.org/drawingml/2006/main" xmlns:r="http://schemas.openxmlformats.org/officeDocument/2006/relationships" xmlns:p="http://schemas.openxmlformats.org/presentationml/2006/main">
  <p:tag name="ORIGINALHEIGHT" val="261.7173"/>
  <p:tag name="ORIGINALWIDTH" val="930.6336"/>
  <p:tag name="LATEXADDIN" val="\documentclass{article}&#10;\usepackage{amsmath}&#10;\pagestyle{empty}&#10;\begin{document}&#10;&#10;\[&#10;E_\theta \approx \frac{Q\Delta L}{4\pi\epsilon R^3} \sin \theta&#10;\]&#10;&#10;&#10;\end{document}"/>
  <p:tag name="IGUANATEXSIZE" val="20"/>
  <p:tag name="IGUANATEXCURSOR" val="100"/>
</p:tagLst>
</file>

<file path=ppt/tags/tag7.xml><?xml version="1.0" encoding="utf-8"?>
<p:tagLst xmlns:a="http://schemas.openxmlformats.org/drawingml/2006/main" xmlns:r="http://schemas.openxmlformats.org/officeDocument/2006/relationships" xmlns:p="http://schemas.openxmlformats.org/presentationml/2006/main">
  <p:tag name="ORIGINALHEIGHT" val="261.7173"/>
  <p:tag name="ORIGINALWIDTH" val="951.631"/>
  <p:tag name="LATEXADDIN" val="\documentclass{article}&#10;\usepackage{amsmath}&#10;\pagestyle{empty}&#10;\begin{document}&#10;&#10;\[&#10;H_\phi \approx \frac{I\Delta L}{4\pi\epsilon R^3} \sin \theta&#10;\]&#10;&#10;&#10;\end{document}"/>
  <p:tag name="IGUANATEXSIZE" val="20"/>
  <p:tag name="IGUANATEXCURSOR" val="145"/>
</p:tagLst>
</file>

<file path=ppt/tags/tag8.xml><?xml version="1.0" encoding="utf-8"?>
<p:tagLst xmlns:a="http://schemas.openxmlformats.org/drawingml/2006/main" xmlns:r="http://schemas.openxmlformats.org/officeDocument/2006/relationships" xmlns:p="http://schemas.openxmlformats.org/presentationml/2006/main">
  <p:tag name="ORIGINALHEIGHT" val="278.2152"/>
  <p:tag name="ORIGINALWIDTH" val="1390.326"/>
  <p:tag name="LATEXADDIN" val="\documentclass{article}&#10;\usepackage{amsmath}&#10;\pagestyle{empty}&#10;\begin{document}&#10;&#10;\[&#10;E_\theta \approx j \frac{I\Delta L}{4\pi} \beta \eta \sin \theta \frac{e^{-j\beta R}}{R} &#10;\]&#10;&#10;&#10;\end{document}"/>
  <p:tag name="IGUANATEXSIZE" val="20"/>
  <p:tag name="IGUANATEXCURSOR" val="173"/>
</p:tagLst>
</file>

<file path=ppt/tags/tag9.xml><?xml version="1.0" encoding="utf-8"?>
<p:tagLst xmlns:a="http://schemas.openxmlformats.org/drawingml/2006/main" xmlns:r="http://schemas.openxmlformats.org/officeDocument/2006/relationships" xmlns:p="http://schemas.openxmlformats.org/presentationml/2006/main">
  <p:tag name="ORIGINALHEIGHT" val="278.2152"/>
  <p:tag name="ORIGINALWIDTH" val="1345.332"/>
  <p:tag name="LATEXADDIN" val="\documentclass{article}&#10;\usepackage{amsmath}&#10;\pagestyle{empty}&#10;\begin{document}&#10;&#10;\[&#10;H_\phi \approx j \frac{I\Delta L}{4\pi} \beta \sin \theta \frac{e^{-j\beta R}}{R} &#10;\]&#10;&#10;&#10;\end{document}"/>
  <p:tag name="IGUANATEXSIZE" val="20"/>
  <p:tag name="IGUANATEXCURSOR" val="166"/>
</p:tagLst>
</file>

<file path=ppt/theme/theme1.xml><?xml version="1.0" encoding="utf-8"?>
<a:theme xmlns:a="http://schemas.openxmlformats.org/drawingml/2006/main" name="UCDart_Template">
  <a:themeElements>
    <a:clrScheme name="Custom 1">
      <a:dk1>
        <a:srgbClr val="000000"/>
      </a:dk1>
      <a:lt1>
        <a:srgbClr val="FFFFFF"/>
      </a:lt1>
      <a:dk2>
        <a:srgbClr val="10034C"/>
      </a:dk2>
      <a:lt2>
        <a:srgbClr val="D5A953"/>
      </a:lt2>
      <a:accent1>
        <a:srgbClr val="FFFFFF"/>
      </a:accent1>
      <a:accent2>
        <a:srgbClr val="FFFFFF"/>
      </a:accent2>
      <a:accent3>
        <a:srgbClr val="AAAAB2"/>
      </a:accent3>
      <a:accent4>
        <a:srgbClr val="DADADA"/>
      </a:accent4>
      <a:accent5>
        <a:srgbClr val="FFFFFF"/>
      </a:accent5>
      <a:accent6>
        <a:srgbClr val="E7E7E7"/>
      </a:accent6>
      <a:hlink>
        <a:srgbClr val="0070C0"/>
      </a:hlink>
      <a:folHlink>
        <a:srgbClr val="FFFFFF"/>
      </a:folHlink>
    </a:clrScheme>
    <a:fontScheme name="Blank Presentatio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bg2"/>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1" charset="0"/>
          </a:defRPr>
        </a:defPPr>
      </a:lstStyle>
    </a:spDef>
    <a:lnDef>
      <a:spPr>
        <a:ln w="19050">
          <a:solidFill>
            <a:schemeClr val="bg2"/>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3000" dirty="0" smtClean="0">
            <a:solidFill>
              <a:schemeClr val="bg1"/>
            </a:solidFill>
            <a:latin typeface="+mj-lt"/>
          </a:defRPr>
        </a:defPPr>
      </a:lstStyle>
    </a:tx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lank Presentation 8">
        <a:dk1>
          <a:srgbClr val="D9BE59"/>
        </a:dk1>
        <a:lt1>
          <a:srgbClr val="FFFFFF"/>
        </a:lt1>
        <a:dk2>
          <a:srgbClr val="FFFFFF"/>
        </a:dk2>
        <a:lt2>
          <a:srgbClr val="000000"/>
        </a:lt2>
        <a:accent1>
          <a:srgbClr val="E3DC85"/>
        </a:accent1>
        <a:accent2>
          <a:srgbClr val="B9C7D9"/>
        </a:accent2>
        <a:accent3>
          <a:srgbClr val="FFFFFF"/>
        </a:accent3>
        <a:accent4>
          <a:srgbClr val="B9A24B"/>
        </a:accent4>
        <a:accent5>
          <a:srgbClr val="EFEBC2"/>
        </a:accent5>
        <a:accent6>
          <a:srgbClr val="A7B4C4"/>
        </a:accent6>
        <a:hlink>
          <a:srgbClr val="E1E7B7"/>
        </a:hlink>
        <a:folHlink>
          <a:srgbClr val="7892C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37119</TotalTime>
  <Words>1304</Words>
  <Application>Microsoft Office PowerPoint</Application>
  <PresentationFormat>On-screen Show (4:3)</PresentationFormat>
  <Paragraphs>398</Paragraphs>
  <Slides>32</Slides>
  <Notes>4</Notes>
  <HiddenSlides>0</HiddenSlides>
  <MMClips>1</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49" baseType="lpstr">
      <vt:lpstr>ＭＳ Ｐゴシック</vt:lpstr>
      <vt:lpstr>宋体</vt:lpstr>
      <vt:lpstr>Arial</vt:lpstr>
      <vt:lpstr>Calibri</vt:lpstr>
      <vt:lpstr>Cambria Math</vt:lpstr>
      <vt:lpstr>Courier New</vt:lpstr>
      <vt:lpstr>Franklin Gothic Demi</vt:lpstr>
      <vt:lpstr>Franklin Gothic Medium Cond</vt:lpstr>
      <vt:lpstr>Kalinga</vt:lpstr>
      <vt:lpstr>Myriad Pro</vt:lpstr>
      <vt:lpstr>Tahoma</vt:lpstr>
      <vt:lpstr>Times</vt:lpstr>
      <vt:lpstr>Times New Roman</vt:lpstr>
      <vt:lpstr>Verdana</vt:lpstr>
      <vt:lpstr>Wingdings</vt:lpstr>
      <vt:lpstr>UCDart_Template</vt:lpstr>
      <vt:lpstr>Equation</vt:lpstr>
      <vt:lpstr>Design of RF &amp; Microwave Systems</vt:lpstr>
      <vt:lpstr>Antenna</vt:lpstr>
      <vt:lpstr>Antenna Examples</vt:lpstr>
      <vt:lpstr>Antenna Examples</vt:lpstr>
      <vt:lpstr>Antenna Examples</vt:lpstr>
      <vt:lpstr>iPhone Antennas</vt:lpstr>
      <vt:lpstr>Basic Antenna Concepts and Specifications</vt:lpstr>
      <vt:lpstr>Isotropic vs. Directive Antenna</vt:lpstr>
      <vt:lpstr>The Hertzian Dipole</vt:lpstr>
      <vt:lpstr>Near Field</vt:lpstr>
      <vt:lpstr>Far Field</vt:lpstr>
      <vt:lpstr>Hertzian Dipole Field</vt:lpstr>
      <vt:lpstr>Hertzian Dipole as the Building Block of All Antennas</vt:lpstr>
      <vt:lpstr>Antenna Pattern</vt:lpstr>
      <vt:lpstr>Beamwidth</vt:lpstr>
      <vt:lpstr>Directivity</vt:lpstr>
      <vt:lpstr>Directivity </vt:lpstr>
      <vt:lpstr>Gain</vt:lpstr>
      <vt:lpstr>Common Antenna Designs</vt:lpstr>
      <vt:lpstr>Dipole Antenna</vt:lpstr>
      <vt:lpstr>Dipole Antenna </vt:lpstr>
      <vt:lpstr>Dipole Antenna</vt:lpstr>
      <vt:lpstr>Horn Antennas</vt:lpstr>
      <vt:lpstr>Horn Antenna Examples</vt:lpstr>
      <vt:lpstr>Microstrip Patch Antenna</vt:lpstr>
      <vt:lpstr>Antenna Arrays</vt:lpstr>
      <vt:lpstr>Antenna Array</vt:lpstr>
      <vt:lpstr>Antenna Array</vt:lpstr>
      <vt:lpstr>Phased Array Antenna</vt:lpstr>
      <vt:lpstr>AM Broadcast Array</vt:lpstr>
      <vt:lpstr>Very Large Array (VLA)</vt:lpstr>
      <vt:lpstr>Antenna Array Examples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2</dc:title>
  <dc:creator>Xiaoguang</dc:creator>
  <cp:lastModifiedBy>Xiaoguang Liu</cp:lastModifiedBy>
  <cp:revision>1181</cp:revision>
  <cp:lastPrinted>2013-10-02T22:47:25Z</cp:lastPrinted>
  <dcterms:created xsi:type="dcterms:W3CDTF">2012-04-15T01:51:12Z</dcterms:created>
  <dcterms:modified xsi:type="dcterms:W3CDTF">2015-11-14T07:25:35Z</dcterms:modified>
</cp:coreProperties>
</file>